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26D_E8D05CFF.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48"/>
  </p:notesMasterIdLst>
  <p:sldIdLst>
    <p:sldId id="584" r:id="rId6"/>
    <p:sldId id="680" r:id="rId7"/>
    <p:sldId id="660" r:id="rId8"/>
    <p:sldId id="662" r:id="rId9"/>
    <p:sldId id="663" r:id="rId10"/>
    <p:sldId id="664" r:id="rId11"/>
    <p:sldId id="621" r:id="rId12"/>
    <p:sldId id="628" r:id="rId13"/>
    <p:sldId id="620" r:id="rId14"/>
    <p:sldId id="619" r:id="rId15"/>
    <p:sldId id="641" r:id="rId16"/>
    <p:sldId id="1045" r:id="rId17"/>
    <p:sldId id="1069" r:id="rId18"/>
    <p:sldId id="626" r:id="rId19"/>
    <p:sldId id="1065" r:id="rId20"/>
    <p:sldId id="1066" r:id="rId21"/>
    <p:sldId id="1046" r:id="rId22"/>
    <p:sldId id="1057" r:id="rId23"/>
    <p:sldId id="1050" r:id="rId24"/>
    <p:sldId id="666" r:id="rId25"/>
    <p:sldId id="1064" r:id="rId26"/>
    <p:sldId id="1047" r:id="rId27"/>
    <p:sldId id="668" r:id="rId28"/>
    <p:sldId id="676" r:id="rId29"/>
    <p:sldId id="675" r:id="rId30"/>
    <p:sldId id="669" r:id="rId31"/>
    <p:sldId id="677" r:id="rId32"/>
    <p:sldId id="671" r:id="rId33"/>
    <p:sldId id="674" r:id="rId34"/>
    <p:sldId id="1049" r:id="rId35"/>
    <p:sldId id="1051" r:id="rId36"/>
    <p:sldId id="1052" r:id="rId37"/>
    <p:sldId id="1053" r:id="rId38"/>
    <p:sldId id="1054" r:id="rId39"/>
    <p:sldId id="1059" r:id="rId40"/>
    <p:sldId id="1060" r:id="rId41"/>
    <p:sldId id="1061" r:id="rId42"/>
    <p:sldId id="1062" r:id="rId43"/>
    <p:sldId id="1068" r:id="rId44"/>
    <p:sldId id="667" r:id="rId45"/>
    <p:sldId id="1067" r:id="rId46"/>
    <p:sldId id="65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518739-23FF-2047-9B75-3C4CD8FDDD05}">
          <p14:sldIdLst>
            <p14:sldId id="584"/>
          </p14:sldIdLst>
        </p14:section>
        <p14:section name="Motivation &amp; Background" id="{7FB1911E-FC84-0743-BA1E-AD5AE0F7088E}">
          <p14:sldIdLst>
            <p14:sldId id="680"/>
            <p14:sldId id="660"/>
            <p14:sldId id="662"/>
            <p14:sldId id="663"/>
            <p14:sldId id="664"/>
            <p14:sldId id="621"/>
            <p14:sldId id="628"/>
            <p14:sldId id="620"/>
            <p14:sldId id="619"/>
            <p14:sldId id="641"/>
          </p14:sldIdLst>
        </p14:section>
        <p14:section name="Porting TSM &amp; NSM to Python" id="{8F0E12C6-15DD-9D40-9E24-001CFFA7C760}">
          <p14:sldIdLst>
            <p14:sldId id="1045"/>
            <p14:sldId id="1069"/>
            <p14:sldId id="626"/>
            <p14:sldId id="1065"/>
            <p14:sldId id="1066"/>
          </p14:sldIdLst>
        </p14:section>
        <p14:section name="ClearWater Framework &amp; Coupling" id="{9AA3CC39-786F-524F-8A7B-190DA8D5E4D9}">
          <p14:sldIdLst>
            <p14:sldId id="1046"/>
            <p14:sldId id="1057"/>
            <p14:sldId id="1050"/>
            <p14:sldId id="666"/>
            <p14:sldId id="1064"/>
          </p14:sldIdLst>
        </p14:section>
        <p14:section name="ClearWater Demo" id="{D75A071A-ACEA-C140-B2E7-FFDFBA51005B}">
          <p14:sldIdLst>
            <p14:sldId id="1047"/>
            <p14:sldId id="668"/>
            <p14:sldId id="676"/>
            <p14:sldId id="675"/>
            <p14:sldId id="669"/>
            <p14:sldId id="677"/>
            <p14:sldId id="671"/>
            <p14:sldId id="674"/>
            <p14:sldId id="1049"/>
            <p14:sldId id="1051"/>
            <p14:sldId id="1052"/>
            <p14:sldId id="1053"/>
            <p14:sldId id="1054"/>
            <p14:sldId id="1059"/>
            <p14:sldId id="1060"/>
            <p14:sldId id="1061"/>
            <p14:sldId id="1062"/>
            <p14:sldId id="1068"/>
            <p14:sldId id="667"/>
            <p14:sldId id="1067"/>
            <p14:sldId id="659"/>
          </p14:sldIdLst>
        </p14:section>
      </p14:sectionLst>
    </p:ext>
    <p:ext uri="{EFAFB233-063F-42B5-8137-9DF3F51BA10A}">
      <p15:sldGuideLst xmlns:p15="http://schemas.microsoft.com/office/powerpoint/2012/main">
        <p15:guide id="1" pos="240" userDrawn="1">
          <p15:clr>
            <a:srgbClr val="A4A3A4"/>
          </p15:clr>
        </p15:guide>
        <p15:guide id="2" pos="7416"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C3C01A-E5D7-873C-BD5C-05D9F08C4DCA}" name="Todd.Steissberg" initials="To" userId="S::todd.steissberg_gmail.com#ext#@limnotech.onmicrosoft.com::c870c6a7-105e-4890-87ce-c3c9fa29d130" providerId="AD"/>
  <p188:author id="{82DE1126-4DD4-72DD-0FC2-543304D1887C}" name="Todd Steissberg" initials="TS" userId="ab24903c12e1cbaa" providerId="Windows Live"/>
  <p188:author id="{870F6233-8F7B-9327-314E-E1E0C4718EC8}" name="Anthony Aufdenkampe" initials="AA" userId="S::aaufdenkampe@limno.com::3a0f69ae-9d9a-49db-a733-7f382dc3722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A0D3"/>
    <a:srgbClr val="11B3DE"/>
    <a:srgbClr val="00B0F0"/>
    <a:srgbClr val="FFE663"/>
    <a:srgbClr val="FB8500"/>
    <a:srgbClr val="88C7E5"/>
    <a:srgbClr val="BCE1EC"/>
    <a:srgbClr val="9AEBEA"/>
    <a:srgbClr val="0432FF"/>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FD5D4-0D09-40B3-8121-B539D07FA8FE}" v="26" vWet="28" dt="2024-02-12T16:10:21.931"/>
    <p1510:client id="{3B7178D4-EACF-868E-E47B-667C72CF5DC0}" v="244" dt="2024-02-13T00:06:44.720"/>
    <p1510:client id="{55CB4E28-38E0-2D68-450D-1D62B0FB0A47}" v="11" dt="2024-02-12T05:33:48.958"/>
    <p1510:client id="{8DF92399-7C3F-1520-6179-E299BB9301B6}" v="220" dt="2024-02-12T17:54:34.466"/>
    <p1510:client id="{903B9B07-9B78-4AF4-E708-D8484DC605AB}" v="22" dt="2024-02-12T19:01:44.452"/>
    <p1510:client id="{94D60E64-537A-8EEE-9CEF-E45CC0B0BB6D}" v="4" dt="2024-02-12T05:53:54.739"/>
    <p1510:client id="{BA71C3B7-BA22-44EC-A6F5-046606909581}" v="392" dt="2024-02-12T19:18:39.582"/>
    <p1510:client id="{C0332EF8-17D4-9855-BB07-2590584627BE}" v="145" dt="2024-02-12T03:16:49.595"/>
    <p1510:client id="{C295C9A2-23BF-38B1-1962-CFB975B4D541}" v="55" dt="2024-02-13T01:00:04.762"/>
    <p1510:client id="{EE1BF881-4B1E-8D4E-B3C1-2BFC660E5411}" v="2784" dt="2024-02-12T19:18:01.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45"/>
    <p:restoredTop sz="88367"/>
  </p:normalViewPr>
  <p:slideViewPr>
    <p:cSldViewPr snapToGrid="0">
      <p:cViewPr varScale="1">
        <p:scale>
          <a:sx n="108" d="100"/>
          <a:sy n="108" d="100"/>
        </p:scale>
        <p:origin x="1384" y="184"/>
      </p:cViewPr>
      <p:guideLst>
        <p:guide pos="240"/>
        <p:guide pos="7416"/>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omments/modernComment_26D_E8D05CFF.xml><?xml version="1.0" encoding="utf-8"?>
<p188:cmLst xmlns:a="http://schemas.openxmlformats.org/drawingml/2006/main" xmlns:r="http://schemas.openxmlformats.org/officeDocument/2006/relationships" xmlns:p188="http://schemas.microsoft.com/office/powerpoint/2018/8/main">
  <p188:cm id="{715D694E-D741-DC4C-9478-B490067FAA96}" authorId="{870F6233-8F7B-9327-314E-E1E0C4718EC8}" created="2024-02-12T18:14:08.460">
    <ac:txMkLst xmlns:ac="http://schemas.microsoft.com/office/drawing/2013/main/command">
      <pc:docMk xmlns:pc="http://schemas.microsoft.com/office/powerpoint/2013/main/command"/>
      <pc:sldMk xmlns:pc="http://schemas.microsoft.com/office/powerpoint/2013/main/command" cId="3905969407" sldId="621"/>
      <ac:spMk id="11" creationId="{5A158ACE-7579-810D-3E1A-BAE323542FB9}"/>
      <ac:txMk cp="11" len="40">
        <ac:context len="109" hash="3215787466"/>
      </ac:txMk>
    </ac:txMkLst>
    <p188:pos x="6834811" y="416530"/>
    <p188:replyLst>
      <p188:reply id="{FED943CA-AD44-455D-8A39-18A06A3A9998}" authorId="{95C3C01A-E5D7-873C-BD5C-05D9F08C4DCA}" created="2024-02-13T00:54:47.817">
        <p188:txBody>
          <a:bodyPr/>
          <a:lstStyle/>
          <a:p>
            <a:r>
              <a:rPr lang="en-US"/>
              <a:t>Good question! We can't have a bidirectional arrow between WR and WQ models, since this would require a tight coupling that requires more difficult software engineering, and access to the source code. In the case of GSSHA, that is more feasible, but there are some significant hurdles with RAS. Between WQ and ecological models that seems feasible to have a two-way connection. In the short-term, I expect it will be just a one-way connection.</a:t>
            </a:r>
          </a:p>
        </p188:txBody>
      </p188:reply>
    </p188:replyLst>
    <p188:txBody>
      <a:bodyPr/>
      <a:lstStyle/>
      <a:p>
        <a:r>
          <a:rPr lang="en-US"/>
          <a:t>I like this figure! One suggestion: Can we have the arrows be bi-directional between Ecological models and Water quality models?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1A35D-C4CD-0C4C-B3DB-ACDBE9943CD8}"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8761E-7AF5-3446-9B62-04D975AECC52}" type="slidenum">
              <a:rPr lang="en-US" smtClean="0"/>
              <a:t>‹#›</a:t>
            </a:fld>
            <a:endParaRPr lang="en-US"/>
          </a:p>
        </p:txBody>
      </p:sp>
    </p:spTree>
    <p:extLst>
      <p:ext uri="{BB962C8B-B14F-4D97-AF65-F5344CB8AC3E}">
        <p14:creationId xmlns:p14="http://schemas.microsoft.com/office/powerpoint/2010/main" val="103044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EMRRP funded HEC-RAS water quality (1D) and ClearWater-Riverine (linked with HEC-RAS-2D).</a:t>
            </a:r>
          </a:p>
          <a:p>
            <a:pPr marL="171450" indent="-171450">
              <a:buFont typeface="Arial" panose="020B0604020202020204" pitchFamily="34" charset="0"/>
              <a:buChar char="•"/>
            </a:pPr>
            <a:r>
              <a:rPr lang="en-US" dirty="0"/>
              <a:t>The Next Generation Ecological Modeling project funded expanding ClearWater-Riverine to support linking with GSSHA and ecological models.</a:t>
            </a:r>
          </a:p>
        </p:txBody>
      </p:sp>
      <p:sp>
        <p:nvSpPr>
          <p:cNvPr id="4" name="Slide Number Placeholder 3"/>
          <p:cNvSpPr>
            <a:spLocks noGrp="1"/>
          </p:cNvSpPr>
          <p:nvPr>
            <p:ph type="sldNum" sz="quarter" idx="5"/>
          </p:nvPr>
        </p:nvSpPr>
        <p:spPr/>
        <p:txBody>
          <a:bodyPr/>
          <a:lstStyle/>
          <a:p>
            <a:fld id="{ADC8761E-7AF5-3446-9B62-04D975AECC52}" type="slidenum">
              <a:rPr lang="en-US" smtClean="0"/>
              <a:t>11</a:t>
            </a:fld>
            <a:endParaRPr lang="en-US"/>
          </a:p>
        </p:txBody>
      </p:sp>
    </p:spTree>
    <p:extLst>
      <p:ext uri="{BB962C8B-B14F-4D97-AF65-F5344CB8AC3E}">
        <p14:creationId xmlns:p14="http://schemas.microsoft.com/office/powerpoint/2010/main" val="40476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12</a:t>
            </a:fld>
            <a:endParaRPr lang="en-US"/>
          </a:p>
        </p:txBody>
      </p:sp>
    </p:spTree>
    <p:extLst>
      <p:ext uri="{BB962C8B-B14F-4D97-AF65-F5344CB8AC3E}">
        <p14:creationId xmlns:p14="http://schemas.microsoft.com/office/powerpoint/2010/main" val="2296467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F753D-A550-67F6-4204-31D04EA61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0DAEE8-9F0C-0724-3314-AD7C08E54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1F2159-C3D1-B652-1902-BEBA29DC27A5}"/>
              </a:ext>
            </a:extLst>
          </p:cNvPr>
          <p:cNvSpPr>
            <a:spLocks noGrp="1"/>
          </p:cNvSpPr>
          <p:nvPr>
            <p:ph type="body" idx="1"/>
          </p:nvPr>
        </p:nvSpPr>
        <p:spPr/>
        <p:txBody>
          <a:bodyPr/>
          <a:lstStyle/>
          <a:p>
            <a:r>
              <a:rPr lang="en-US"/>
              <a:t>Relevance to ecology: spatial patterns of dissolved oxygen, algal carbon production, nutrient control of plant growth.</a:t>
            </a:r>
          </a:p>
        </p:txBody>
      </p:sp>
      <p:sp>
        <p:nvSpPr>
          <p:cNvPr id="4" name="Slide Number Placeholder 3">
            <a:extLst>
              <a:ext uri="{FF2B5EF4-FFF2-40B4-BE49-F238E27FC236}">
                <a16:creationId xmlns:a16="http://schemas.microsoft.com/office/drawing/2014/main" id="{1B6FEB57-9239-5B36-531E-D81FD0A49998}"/>
              </a:ext>
            </a:extLst>
          </p:cNvPr>
          <p:cNvSpPr>
            <a:spLocks noGrp="1"/>
          </p:cNvSpPr>
          <p:nvPr>
            <p:ph type="sldNum" sz="quarter" idx="5"/>
          </p:nvPr>
        </p:nvSpPr>
        <p:spPr/>
        <p:txBody>
          <a:bodyPr/>
          <a:lstStyle/>
          <a:p>
            <a:fld id="{ADC8761E-7AF5-3446-9B62-04D975AECC52}" type="slidenum">
              <a:rPr lang="en-US" smtClean="0"/>
              <a:t>13</a:t>
            </a:fld>
            <a:endParaRPr lang="en-US"/>
          </a:p>
        </p:txBody>
      </p:sp>
    </p:spTree>
    <p:extLst>
      <p:ext uri="{BB962C8B-B14F-4D97-AF65-F5344CB8AC3E}">
        <p14:creationId xmlns:p14="http://schemas.microsoft.com/office/powerpoint/2010/main" val="1620367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085850" lvl="2" indent="-171450">
              <a:buFont typeface="Symbol"/>
              <a:buChar char="•"/>
            </a:pPr>
            <a:r>
              <a:rPr lang="en-US"/>
              <a:t>Adopted algorithms from legacy versions of NSM and TSM, porting from Fortran to Python</a:t>
            </a:r>
          </a:p>
          <a:p>
            <a:pPr marL="1085850" lvl="2" indent="-171450">
              <a:buFont typeface="Symbol"/>
              <a:buChar char="•"/>
            </a:pPr>
            <a:r>
              <a:rPr lang="en-US"/>
              <a:t>Focus on calculating a single cell and single timestep</a:t>
            </a:r>
            <a:endParaRPr lang="en-US">
              <a:cs typeface="Calibri"/>
            </a:endParaRPr>
          </a:p>
          <a:p>
            <a:pPr marL="1543050" lvl="3" indent="-171450">
              <a:buFont typeface="Symbol"/>
              <a:buChar char="•"/>
            </a:pPr>
            <a:r>
              <a:rPr lang="en-US"/>
              <a:t>Reaction calculations only need to know state variables (concentrations, temperature, etc.) in that cell at that time.</a:t>
            </a:r>
            <a:endParaRPr lang="en-US">
              <a:cs typeface="Calibri"/>
            </a:endParaRPr>
          </a:p>
          <a:p>
            <a:pPr marL="1085850" lvl="2" indent="-171450">
              <a:buFont typeface="Symbol"/>
              <a:buChar char="•"/>
            </a:pPr>
            <a:r>
              <a:rPr lang="en-US"/>
              <a:t>Then convert to modern Python framework to extend calculations in multiple dimensions, handle I/O, and couple with other models </a:t>
            </a:r>
            <a:endParaRPr lang="en-US">
              <a:cs typeface="Calibri"/>
            </a:endParaRPr>
          </a:p>
          <a:p>
            <a:pPr marL="1543050" lvl="3" indent="-171450">
              <a:buFont typeface="Symbol"/>
              <a:buChar char="•"/>
            </a:pPr>
            <a:r>
              <a:rPr lang="en-US"/>
              <a:t>Anthony will describe this in more detail below</a:t>
            </a:r>
            <a:endParaRPr lang="en-US">
              <a:cs typeface="Calibri"/>
            </a:endParaRPr>
          </a:p>
          <a:p>
            <a:pPr marL="171450" lvl="0" indent="-95250" algn="l">
              <a:spcBef>
                <a:spcPts val="0"/>
              </a:spcBef>
              <a:spcAft>
                <a:spcPts val="0"/>
              </a:spcAft>
              <a:buSzPts val="1200"/>
              <a:buFont typeface="Arial"/>
              <a:buNone/>
            </a:pPr>
            <a:endParaRPr lang="en-US">
              <a:cs typeface="Calibri"/>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5401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Relevance to ecology: spatial patterns of dissolved oxygen, algal carbon production, nutrient control of plant growth.</a:t>
            </a:r>
          </a:p>
        </p:txBody>
      </p:sp>
      <p:sp>
        <p:nvSpPr>
          <p:cNvPr id="4" name="Slide Number Placeholder 3"/>
          <p:cNvSpPr>
            <a:spLocks noGrp="1"/>
          </p:cNvSpPr>
          <p:nvPr>
            <p:ph type="sldNum" sz="quarter" idx="5"/>
          </p:nvPr>
        </p:nvSpPr>
        <p:spPr/>
        <p:txBody>
          <a:bodyPr/>
          <a:lstStyle/>
          <a:p>
            <a:fld id="{ADC8761E-7AF5-3446-9B62-04D975AECC52}" type="slidenum">
              <a:rPr lang="en-US" smtClean="0"/>
              <a:t>15</a:t>
            </a:fld>
            <a:endParaRPr lang="en-US"/>
          </a:p>
        </p:txBody>
      </p:sp>
    </p:spTree>
    <p:extLst>
      <p:ext uri="{BB962C8B-B14F-4D97-AF65-F5344CB8AC3E}">
        <p14:creationId xmlns:p14="http://schemas.microsoft.com/office/powerpoint/2010/main" val="207093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13257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[modern, cloud-native, geospatial Python] stack is designed to scale computations from a single set of values to multi-dimensional arrays, as shown in the icon for the </a:t>
            </a:r>
            <a:r>
              <a:rPr lang="en-US" err="1"/>
              <a:t>xarray</a:t>
            </a:r>
            <a:r>
              <a:rPr lang="en-US"/>
              <a:t> package, and scale from laptop to parallel computing to distributed cloud computing, powered by the </a:t>
            </a:r>
            <a:r>
              <a:rPr lang="en-US" err="1"/>
              <a:t>Dask</a:t>
            </a:r>
            <a:r>
              <a:rPr lang="en-US"/>
              <a:t> library that is built-in under-the-hood for </a:t>
            </a:r>
            <a:r>
              <a:rPr lang="en-US" err="1"/>
              <a:t>xarray</a:t>
            </a:r>
            <a:r>
              <a:rPr lang="en-US"/>
              <a:t>. All these libraries are very well supported by foundations, industry, and federal agencies.</a:t>
            </a:r>
          </a:p>
          <a:p>
            <a:pPr marL="171450" indent="-171450">
              <a:buFont typeface="Arial" panose="020B0604020202020204" pitchFamily="34" charset="0"/>
              <a:buChar char="•"/>
            </a:pPr>
            <a:r>
              <a:rPr lang="en-US"/>
              <a:t>We also wanted to follow modern numerical modeling coding patterns in widespread use by the geosciences community, so we we organized </a:t>
            </a:r>
          </a:p>
        </p:txBody>
      </p:sp>
      <p:sp>
        <p:nvSpPr>
          <p:cNvPr id="4" name="Slide Number Placeholder 3"/>
          <p:cNvSpPr>
            <a:spLocks noGrp="1"/>
          </p:cNvSpPr>
          <p:nvPr>
            <p:ph type="sldNum" sz="quarter" idx="5"/>
          </p:nvPr>
        </p:nvSpPr>
        <p:spPr/>
        <p:txBody>
          <a:bodyPr/>
          <a:lstStyle/>
          <a:p>
            <a:fld id="{ADC8761E-7AF5-3446-9B62-04D975AECC52}" type="slidenum">
              <a:rPr lang="en-US" smtClean="0"/>
              <a:t>18</a:t>
            </a:fld>
            <a:endParaRPr lang="en-US"/>
          </a:p>
        </p:txBody>
      </p:sp>
    </p:spTree>
    <p:extLst>
      <p:ext uri="{BB962C8B-B14F-4D97-AF65-F5344CB8AC3E}">
        <p14:creationId xmlns:p14="http://schemas.microsoft.com/office/powerpoint/2010/main" val="3718673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911D432-AED8-55E9-94F7-BAB40C4EFA55}"/>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8E200E4A-239B-FDE8-982D-3025BC25365C}"/>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1818DB9-02FC-B41B-C4DA-032CA7A98AA0}"/>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Both Clearwater Riverine and Clearwater Modules can be run on their own (users can simulate transport only or reactions only). </a:t>
            </a:r>
          </a:p>
          <a:p>
            <a:pPr marL="171450" lvl="0" indent="-95250" algn="l" rtl="0">
              <a:spcBef>
                <a:spcPts val="0"/>
              </a:spcBef>
              <a:spcAft>
                <a:spcPts val="0"/>
              </a:spcAft>
              <a:buClr>
                <a:schemeClr val="dk1"/>
              </a:buClr>
              <a:buSzPts val="1200"/>
              <a:buFont typeface="Arial"/>
              <a:buNone/>
            </a:pPr>
            <a:r>
              <a:rPr lang="en-US"/>
              <a:t>Highlights that these are fully de-coupled.</a:t>
            </a:r>
            <a:endParaRPr/>
          </a:p>
        </p:txBody>
      </p:sp>
      <p:sp>
        <p:nvSpPr>
          <p:cNvPr id="562" name="Google Shape;562;p26:notes">
            <a:extLst>
              <a:ext uri="{FF2B5EF4-FFF2-40B4-BE49-F238E27FC236}">
                <a16:creationId xmlns:a16="http://schemas.microsoft.com/office/drawing/2014/main" id="{90CAC8AD-0142-1138-E4A9-966D29B9F58C}"/>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57812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45258038-F03F-2112-F9DA-673B0767B074}"/>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674BE8A0-DDEF-35B7-1D07-7E87F4F9816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471504E5-1C7E-028C-2CCD-E02E0C682759}"/>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Coupling the models:</a:t>
            </a:r>
          </a:p>
          <a:p>
            <a:pPr marL="171450" lvl="0" indent="-95250" algn="l" rtl="0">
              <a:spcBef>
                <a:spcPts val="0"/>
              </a:spcBef>
              <a:spcAft>
                <a:spcPts val="0"/>
              </a:spcAft>
              <a:buClr>
                <a:schemeClr val="dk1"/>
              </a:buClr>
              <a:buSzPts val="1200"/>
              <a:buFont typeface="Arial"/>
              <a:buNone/>
            </a:pPr>
            <a:r>
              <a:rPr lang="en-US"/>
              <a:t>- Modules inherits the mesh and some initial conditions from Riverine</a:t>
            </a:r>
          </a:p>
          <a:p>
            <a:pPr marL="171450" lvl="0" indent="-95250" algn="l" rtl="0">
              <a:spcBef>
                <a:spcPts val="0"/>
              </a:spcBef>
              <a:spcAft>
                <a:spcPts val="0"/>
              </a:spcAft>
              <a:buClr>
                <a:schemeClr val="dk1"/>
              </a:buClr>
              <a:buSzPts val="1200"/>
              <a:buFont typeface="Arial"/>
              <a:buNone/>
            </a:pPr>
            <a:r>
              <a:rPr lang="en-US"/>
              <a:t>- Information is passed between the models over time (timesteps 1…n)</a:t>
            </a:r>
          </a:p>
          <a:p>
            <a:pPr marL="171450" lvl="0" indent="-95250" algn="l" rtl="0">
              <a:spcBef>
                <a:spcPts val="0"/>
              </a:spcBef>
              <a:spcAft>
                <a:spcPts val="0"/>
              </a:spcAft>
              <a:buClr>
                <a:schemeClr val="dk1"/>
              </a:buClr>
              <a:buSzPts val="1200"/>
              <a:buFont typeface="Arial"/>
              <a:buNone/>
            </a:pPr>
            <a:r>
              <a:rPr lang="en-US"/>
              <a:t>- Both are being developed with BMI in mind for easy coupling</a:t>
            </a:r>
          </a:p>
          <a:p>
            <a:pPr marL="171450" lvl="0" indent="-95250" algn="l" rtl="0">
              <a:spcBef>
                <a:spcPts val="0"/>
              </a:spcBef>
              <a:spcAft>
                <a:spcPts val="0"/>
              </a:spcAft>
              <a:buClr>
                <a:schemeClr val="dk1"/>
              </a:buClr>
              <a:buSzPts val="1200"/>
              <a:buFont typeface="Arial"/>
              <a:buNone/>
            </a:pPr>
            <a:r>
              <a:rPr lang="en-US"/>
              <a:t>- Riverine could be updated to pair with any flow field</a:t>
            </a:r>
          </a:p>
          <a:p>
            <a:pPr marL="171450" lvl="0" indent="-95250" algn="l" rtl="0">
              <a:spcBef>
                <a:spcPts val="0"/>
              </a:spcBef>
              <a:spcAft>
                <a:spcPts val="0"/>
              </a:spcAft>
              <a:buClr>
                <a:schemeClr val="dk1"/>
              </a:buClr>
              <a:buSzPts val="1200"/>
              <a:buFont typeface="Arial"/>
              <a:buNone/>
            </a:pPr>
            <a:r>
              <a:rPr lang="en-US"/>
              <a:t>- Modules could be coupled with any model</a:t>
            </a:r>
          </a:p>
        </p:txBody>
      </p:sp>
      <p:sp>
        <p:nvSpPr>
          <p:cNvPr id="562" name="Google Shape;562;p26:notes">
            <a:extLst>
              <a:ext uri="{FF2B5EF4-FFF2-40B4-BE49-F238E27FC236}">
                <a16:creationId xmlns:a16="http://schemas.microsoft.com/office/drawing/2014/main" id="{D31D67D8-4F0D-DFD4-EBD7-768EBCC57262}"/>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2330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C8761E-7AF5-3446-9B62-04D975AECC52}" type="slidenum">
              <a:rPr lang="en-US" smtClean="0"/>
              <a:t>22</a:t>
            </a:fld>
            <a:endParaRPr lang="en-US"/>
          </a:p>
        </p:txBody>
      </p:sp>
    </p:spTree>
    <p:extLst>
      <p:ext uri="{BB962C8B-B14F-4D97-AF65-F5344CB8AC3E}">
        <p14:creationId xmlns:p14="http://schemas.microsoft.com/office/powerpoint/2010/main" val="343573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Photo 1: Yellowstone National Park, showing complexity of landscape, flow, and vegetation</a:t>
            </a:r>
          </a:p>
          <a:p>
            <a:pPr marL="171450" lvl="0" indent="-95250" algn="l" rtl="0">
              <a:spcBef>
                <a:spcPts val="0"/>
              </a:spcBef>
              <a:spcAft>
                <a:spcPts val="0"/>
              </a:spcAft>
              <a:buClr>
                <a:schemeClr val="dk1"/>
              </a:buClr>
              <a:buSzPts val="1200"/>
              <a:buFont typeface="Arial"/>
              <a:buNone/>
            </a:pPr>
            <a:r>
              <a:rPr lang="en-US"/>
              <a:t>Photo 2: Complex and meandering flow across a landscape</a:t>
            </a: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54016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23E6ADD4-D51B-B514-7A88-BA51ACF7E9A9}"/>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527DF6-EA51-DF65-6BDE-12B46C7EDEC8}"/>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F9F4F8A-5589-A0E6-0104-570B619D2971}"/>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Flow field is from HEC RAS-2D output in this case</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Domain: 200 meters by 200 meters</a:t>
            </a:r>
          </a:p>
          <a:p>
            <a:pPr marL="285750" lvl="0" indent="-285750" algn="l" rtl="0">
              <a:lnSpc>
                <a:spcPct val="120000"/>
              </a:lnSpc>
              <a:spcBef>
                <a:spcPts val="0"/>
              </a:spcBef>
              <a:spcAft>
                <a:spcPts val="0"/>
              </a:spcAft>
              <a:buClr>
                <a:srgbClr val="3F3F3F"/>
              </a:buClr>
              <a:buSzPts val="1800"/>
              <a:buFont typeface="Arial"/>
              <a:buChar char="•"/>
            </a:pPr>
            <a:r>
              <a:rPr lang="en-US" sz="1800" b="0">
                <a:effectLst/>
                <a:latin typeface="Aptos" panose="020B0004020202020204" pitchFamily="34" charset="0"/>
                <a:ea typeface="Aptos" panose="020B0004020202020204" pitchFamily="34" charset="0"/>
                <a:cs typeface="Times New Roman" panose="02020603050405020304" pitchFamily="18" charset="0"/>
              </a:rPr>
              <a:t>Fictitious</a:t>
            </a:r>
            <a:r>
              <a:rPr lang="en-US" b="0">
                <a:latin typeface="Calibri" panose="020F0502020204030204" pitchFamily="34" charset="0"/>
                <a:cs typeface="Calibri" panose="020F0502020204030204" pitchFamily="34" charset="0"/>
              </a:rPr>
              <a:t> Topography/Bathymetry</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Bathymetry bottom elevation constant at 20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Floodplain elevation constant at 24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Roadway elevation constant at 26 m</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Two Unstructured Meshes Tested</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Coarse Mesh: Base Mesh of 10 m by 10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Fine Mesh: Base Mesh of 4 m by 4 m with a 2 m by 2 m refinement within the creek</a:t>
            </a:r>
          </a:p>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3CA84B60-8CCA-E60D-A11E-BA434D71B48B}"/>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89432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7875F0B2-6B2E-91C0-D008-72C5542212F4}"/>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22460FAA-AC0D-86CA-A071-D8405316655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2E34456-F556-26A4-6198-287F98AE2BC9}"/>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indent="-285750">
              <a:lnSpc>
                <a:spcPct val="120000"/>
              </a:lnSpc>
              <a:spcBef>
                <a:spcPts val="0"/>
              </a:spcBef>
              <a:buClr>
                <a:srgbClr val="3F3F3F"/>
              </a:buClr>
              <a:buFont typeface="Arial"/>
              <a:buChar char="•"/>
            </a:pPr>
            <a:r>
              <a:rPr lang="en-US" b="0">
                <a:latin typeface="Calibri" panose="020F0502020204030204" pitchFamily="34" charset="0"/>
                <a:cs typeface="Calibri" panose="020F0502020204030204" pitchFamily="34" charset="0"/>
              </a:rPr>
              <a:t>HEC-RAS Boundary Conditions</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Upstream Flow for </a:t>
            </a:r>
            <a:r>
              <a:rPr lang="en-US" b="0" err="1">
                <a:latin typeface="Calibri" panose="020F0502020204030204" pitchFamily="34" charset="0"/>
                <a:cs typeface="Calibri" panose="020F0502020204030204" pitchFamily="34" charset="0"/>
              </a:rPr>
              <a:t>Sumwere</a:t>
            </a:r>
            <a:r>
              <a:rPr lang="en-US" b="0">
                <a:latin typeface="Calibri" panose="020F0502020204030204" pitchFamily="34" charset="0"/>
                <a:cs typeface="Calibri" panose="020F0502020204030204" pitchFamily="34" charset="0"/>
              </a:rPr>
              <a:t> Creek constant at 3 </a:t>
            </a:r>
            <a:r>
              <a:rPr lang="en-US" b="0" err="1">
                <a:latin typeface="Calibri" panose="020F0502020204030204" pitchFamily="34" charset="0"/>
                <a:cs typeface="Calibri" panose="020F0502020204030204" pitchFamily="34" charset="0"/>
              </a:rPr>
              <a:t>cms</a:t>
            </a:r>
            <a:r>
              <a:rPr lang="en-US" b="0">
                <a:latin typeface="Calibri" panose="020F0502020204030204" pitchFamily="34" charset="0"/>
                <a:cs typeface="Calibri" panose="020F0502020204030204" pitchFamily="34" charset="0"/>
              </a:rPr>
              <a:t> (1</a:t>
            </a:r>
            <a:r>
              <a:rPr lang="en-US" b="0" baseline="30000">
                <a:latin typeface="Calibri" panose="020F0502020204030204" pitchFamily="34" charset="0"/>
                <a:cs typeface="Calibri" panose="020F0502020204030204" pitchFamily="34" charset="0"/>
              </a:rPr>
              <a:t>st</a:t>
            </a:r>
            <a:r>
              <a:rPr lang="en-US" b="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Downstream Stage for </a:t>
            </a:r>
            <a:r>
              <a:rPr lang="en-US" b="0" err="1">
                <a:latin typeface="Calibri" panose="020F0502020204030204" pitchFamily="34" charset="0"/>
                <a:cs typeface="Calibri" panose="020F0502020204030204" pitchFamily="34" charset="0"/>
              </a:rPr>
              <a:t>Sumwere</a:t>
            </a:r>
            <a:r>
              <a:rPr lang="en-US" b="0">
                <a:latin typeface="Calibri" panose="020F0502020204030204" pitchFamily="34" charset="0"/>
                <a:cs typeface="Calibri" panose="020F0502020204030204" pitchFamily="34" charset="0"/>
              </a:rPr>
              <a:t> Creek constant at 20.75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Flow for Cold Spring Creek constant at 1 </a:t>
            </a:r>
            <a:r>
              <a:rPr lang="en-US" b="0" err="1">
                <a:latin typeface="Calibri" panose="020F0502020204030204" pitchFamily="34" charset="0"/>
                <a:cs typeface="Calibri" panose="020F0502020204030204" pitchFamily="34" charset="0"/>
              </a:rPr>
              <a:t>cms</a:t>
            </a:r>
            <a:r>
              <a:rPr lang="en-US" b="0">
                <a:latin typeface="Calibri" panose="020F0502020204030204" pitchFamily="34" charset="0"/>
                <a:cs typeface="Calibri" panose="020F0502020204030204" pitchFamily="34" charset="0"/>
              </a:rPr>
              <a:t> (1</a:t>
            </a:r>
            <a:r>
              <a:rPr lang="en-US" b="0" baseline="30000">
                <a:latin typeface="Calibri" panose="020F0502020204030204" pitchFamily="34" charset="0"/>
                <a:cs typeface="Calibri" panose="020F0502020204030204" pitchFamily="34" charset="0"/>
              </a:rPr>
              <a:t>st</a:t>
            </a:r>
            <a:r>
              <a:rPr lang="en-US" b="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Flow for Power Plant Chute constant at 0.5 </a:t>
            </a:r>
            <a:r>
              <a:rPr lang="en-US" b="0" err="1">
                <a:latin typeface="Calibri" panose="020F0502020204030204" pitchFamily="34" charset="0"/>
                <a:cs typeface="Calibri" panose="020F0502020204030204" pitchFamily="34" charset="0"/>
              </a:rPr>
              <a:t>cms</a:t>
            </a:r>
            <a:r>
              <a:rPr lang="en-US" b="0">
                <a:latin typeface="Calibri" panose="020F0502020204030204" pitchFamily="34" charset="0"/>
                <a:cs typeface="Calibri" panose="020F0502020204030204" pitchFamily="34" charset="0"/>
              </a:rPr>
              <a:t> (1</a:t>
            </a:r>
            <a:r>
              <a:rPr lang="en-US" b="0" baseline="30000">
                <a:latin typeface="Calibri" panose="020F0502020204030204" pitchFamily="34" charset="0"/>
                <a:cs typeface="Calibri" panose="020F0502020204030204" pitchFamily="34" charset="0"/>
              </a:rPr>
              <a:t>st</a:t>
            </a:r>
            <a:r>
              <a:rPr lang="en-US" b="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endParaRPr lang="en-US" b="0">
              <a:latin typeface="Calibri" panose="020F0502020204030204" pitchFamily="34" charset="0"/>
              <a:cs typeface="Calibri" panose="020F0502020204030204" pitchFamily="34" charset="0"/>
            </a:endParaRPr>
          </a:p>
          <a:p>
            <a:pPr marL="171450" lvl="0" indent="-95250" algn="l" rtl="0">
              <a:spcBef>
                <a:spcPts val="0"/>
              </a:spcBef>
              <a:spcAft>
                <a:spcPts val="0"/>
              </a:spcAft>
              <a:buClr>
                <a:schemeClr val="dk1"/>
              </a:buClr>
              <a:buSzPts val="1200"/>
              <a:buFont typeface="Arial"/>
              <a:buNone/>
            </a:pPr>
            <a:endParaRPr lang="en-US"/>
          </a:p>
        </p:txBody>
      </p:sp>
      <p:sp>
        <p:nvSpPr>
          <p:cNvPr id="562" name="Google Shape;562;p26:notes">
            <a:extLst>
              <a:ext uri="{FF2B5EF4-FFF2-40B4-BE49-F238E27FC236}">
                <a16:creationId xmlns:a16="http://schemas.microsoft.com/office/drawing/2014/main" id="{84BBE33F-06CE-B08B-5A84-AC8F48333C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6357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82688528-BB53-E855-C55A-663E43B883E4}"/>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9E9B4312-D740-FC48-2FC5-1FE84E8EAE83}"/>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36CECA67-C2FF-67F0-67C9-3D63D8F6CF6A}"/>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lvl="1" indent="-285750">
              <a:lnSpc>
                <a:spcPct val="120000"/>
              </a:lnSpc>
              <a:spcBef>
                <a:spcPts val="0"/>
              </a:spcBef>
              <a:buClr>
                <a:srgbClr val="3F3F3F"/>
              </a:buClr>
              <a:buFont typeface="Arial" panose="020B0604020202020204" pitchFamily="34" charset="0"/>
              <a:buChar char="•"/>
            </a:pPr>
            <a:r>
              <a:rPr lang="en-US" b="0">
                <a:latin typeface="Calibri" panose="020F0502020204030204" pitchFamily="34" charset="0"/>
                <a:cs typeface="Calibri" panose="020F0502020204030204" pitchFamily="34" charset="0"/>
              </a:rPr>
              <a:t>HEC-RAS Initial Conditions</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Initial Water Surface Elevation of 20.75 m set</a:t>
            </a:r>
          </a:p>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4832B498-4D03-3D7B-CF6D-ADACF2FC12A4}"/>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55182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E4353A32-60DF-6A28-46E0-FA3AB0CEBD4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D2BD2698-FE9F-B9A3-C0E8-494424BF87D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C44D0F0D-4311-AD37-56DC-EB0FDCC9963B}"/>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Depth results for both meshes in plan view do not show the differences very well…</a:t>
            </a:r>
            <a:endParaRPr/>
          </a:p>
        </p:txBody>
      </p:sp>
      <p:sp>
        <p:nvSpPr>
          <p:cNvPr id="562" name="Google Shape;562;p26:notes">
            <a:extLst>
              <a:ext uri="{FF2B5EF4-FFF2-40B4-BE49-F238E27FC236}">
                <a16:creationId xmlns:a16="http://schemas.microsoft.com/office/drawing/2014/main" id="{26E0A1E2-4317-23E1-9F69-B3DC0E9D80EA}"/>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0729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CBB9E3B2-9AFB-377F-3787-3B1669D0B06A}"/>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C968F396-9276-79DC-3F1B-25371D2C0280}"/>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7DE092BC-2761-1BD6-E960-B116AEE8750E}"/>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Profile of the coarse and fine mesh depth results along the magenta line in the plan view plot. </a:t>
            </a:r>
          </a:p>
          <a:p>
            <a:pPr marL="171450" lvl="0" indent="-95250" algn="l" rtl="0">
              <a:spcBef>
                <a:spcPts val="0"/>
              </a:spcBef>
              <a:spcAft>
                <a:spcPts val="0"/>
              </a:spcAft>
              <a:buClr>
                <a:schemeClr val="dk1"/>
              </a:buClr>
              <a:buSzPts val="1200"/>
              <a:buFont typeface="Arial"/>
              <a:buNone/>
            </a:pPr>
            <a:r>
              <a:rPr lang="en-US"/>
              <a:t>This shows the depth at the upstream boundary at 1.27 m and 1.23 for the coarse and fine mesh, respectively (4 cm difference); these depth difference are due to mesh resolution. This shows approximately 0.5 m of hydraulic head is required to overcome the bed friction for this flow rate. A uniform Manning’s roughness coefficient of 0.06 was used in both meshes.</a:t>
            </a:r>
            <a:endParaRPr/>
          </a:p>
        </p:txBody>
      </p:sp>
      <p:sp>
        <p:nvSpPr>
          <p:cNvPr id="562" name="Google Shape;562;p26:notes">
            <a:extLst>
              <a:ext uri="{FF2B5EF4-FFF2-40B4-BE49-F238E27FC236}">
                <a16:creationId xmlns:a16="http://schemas.microsoft.com/office/drawing/2014/main" id="{F6BAAE49-137E-D9EE-0541-52141F97D337}"/>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0848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AEE1354-D810-79C8-C2BA-A242CA553E77}"/>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65D7B04F-7AAE-A42B-1B23-4D16809C4B4E}"/>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1FF8BBA-31C0-EAA7-21D8-5555C25C8097}"/>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Differences in velocities between the meshes are due to varying spatial resolution in each mesh</a:t>
            </a:r>
            <a:endParaRPr/>
          </a:p>
        </p:txBody>
      </p:sp>
      <p:sp>
        <p:nvSpPr>
          <p:cNvPr id="562" name="Google Shape;562;p26:notes">
            <a:extLst>
              <a:ext uri="{FF2B5EF4-FFF2-40B4-BE49-F238E27FC236}">
                <a16:creationId xmlns:a16="http://schemas.microsoft.com/office/drawing/2014/main" id="{D835DFAF-DE48-445B-FA82-333F3B12F376}"/>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18475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3AD1D786-E6A8-2189-31EF-AAE0CD863CCC}"/>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7DFF1693-2E0F-FA88-6DFF-5EC61904404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99FFE6C1-5050-728F-883D-5083E183CBB3}"/>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Boundary conditions are the same for both the coarse and the fine mesh.</a:t>
            </a:r>
          </a:p>
          <a:p>
            <a:pPr marL="171450" lvl="0" indent="-95250" algn="l" rtl="0">
              <a:spcBef>
                <a:spcPts val="0"/>
              </a:spcBef>
              <a:spcAft>
                <a:spcPts val="0"/>
              </a:spcAft>
              <a:buClr>
                <a:schemeClr val="dk1"/>
              </a:buClr>
              <a:buSzPts val="1200"/>
              <a:buFont typeface="Arial"/>
              <a:buNone/>
            </a:pPr>
            <a:r>
              <a:rPr lang="en-US"/>
              <a:t>Designed to show longitudinal mixing across the river</a:t>
            </a:r>
          </a:p>
          <a:p>
            <a:pPr marL="171450" lvl="0" indent="-95250" algn="l" rtl="0">
              <a:spcBef>
                <a:spcPts val="0"/>
              </a:spcBef>
              <a:spcAft>
                <a:spcPts val="0"/>
              </a:spcAft>
              <a:buClr>
                <a:schemeClr val="dk1"/>
              </a:buClr>
              <a:buSzPts val="1200"/>
              <a:buFont typeface="Arial"/>
              <a:buNone/>
            </a:pPr>
            <a:r>
              <a:rPr lang="en-US"/>
              <a:t>Exploration of different extremes (cool water from spring-fed tributary versus warm water from powerplant)</a:t>
            </a:r>
            <a:endParaRPr/>
          </a:p>
        </p:txBody>
      </p:sp>
      <p:sp>
        <p:nvSpPr>
          <p:cNvPr id="562" name="Google Shape;562;p26:notes">
            <a:extLst>
              <a:ext uri="{FF2B5EF4-FFF2-40B4-BE49-F238E27FC236}">
                <a16:creationId xmlns:a16="http://schemas.microsoft.com/office/drawing/2014/main" id="{C98B8EB4-9C1C-178E-CDB0-EF885A0FCE7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7054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6222CF2B-4A13-32E3-5F95-C8E9A8ED45D2}"/>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58F93D5A-B4D0-06E1-6564-A1C4D9321DB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325F52D-3609-9B7A-E060-682C9AFE08F2}"/>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Timeseries of boundary conditions (stable, except for powerplant discharge)</a:t>
            </a:r>
          </a:p>
          <a:p>
            <a:pPr marL="171450" lvl="0" indent="-95250" algn="l" rtl="0">
              <a:spcBef>
                <a:spcPts val="0"/>
              </a:spcBef>
              <a:spcAft>
                <a:spcPts val="0"/>
              </a:spcAft>
              <a:buClr>
                <a:schemeClr val="dk1"/>
              </a:buClr>
              <a:buSzPts val="1200"/>
              <a:buFont typeface="Arial"/>
              <a:buNone/>
            </a:pPr>
            <a:r>
              <a:rPr lang="en-US"/>
              <a:t>Powerplant discharge has two peaks during the day (one in the morning, one in the afternoon)</a:t>
            </a:r>
            <a:endParaRPr/>
          </a:p>
        </p:txBody>
      </p:sp>
      <p:sp>
        <p:nvSpPr>
          <p:cNvPr id="562" name="Google Shape;562;p26:notes">
            <a:extLst>
              <a:ext uri="{FF2B5EF4-FFF2-40B4-BE49-F238E27FC236}">
                <a16:creationId xmlns:a16="http://schemas.microsoft.com/office/drawing/2014/main" id="{E717F6EB-CC98-114D-B195-1DFACF5D442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022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06EA12C-F83E-8A1C-9116-35102ABF4BD0}"/>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047EDF-D562-8448-5A86-86DA0C3C00FF}"/>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A0C5560-3F15-94E1-6563-2454FCB72B0C}"/>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Meteorological timeseries used as inputs to TSM. </a:t>
            </a:r>
          </a:p>
          <a:p>
            <a:pPr marL="171450" lvl="0" indent="-95250" algn="l" rtl="0">
              <a:spcBef>
                <a:spcPts val="0"/>
              </a:spcBef>
              <a:spcAft>
                <a:spcPts val="0"/>
              </a:spcAft>
              <a:buClr>
                <a:schemeClr val="dk1"/>
              </a:buClr>
              <a:buSzPts val="1200"/>
              <a:buFont typeface="Arial"/>
              <a:buNone/>
            </a:pPr>
            <a:r>
              <a:rPr lang="en-US"/>
              <a:t>Air temperature and solar heat flux both peak during the day and drop at night.</a:t>
            </a:r>
          </a:p>
          <a:p>
            <a:pPr marL="171450" lvl="0" indent="-95250" algn="l" rtl="0">
              <a:spcBef>
                <a:spcPts val="0"/>
              </a:spcBef>
              <a:spcAft>
                <a:spcPts val="0"/>
              </a:spcAft>
              <a:buClr>
                <a:schemeClr val="dk1"/>
              </a:buClr>
              <a:buSzPts val="1200"/>
              <a:buFont typeface="Arial"/>
              <a:buNone/>
            </a:pPr>
            <a:r>
              <a:rPr lang="en-US"/>
              <a:t>Timeseries from Arizona (extreme cycles to help capture impact of TSM).</a:t>
            </a:r>
            <a:endParaRPr/>
          </a:p>
        </p:txBody>
      </p:sp>
      <p:sp>
        <p:nvSpPr>
          <p:cNvPr id="562" name="Google Shape;562;p26:notes">
            <a:extLst>
              <a:ext uri="{FF2B5EF4-FFF2-40B4-BE49-F238E27FC236}">
                <a16:creationId xmlns:a16="http://schemas.microsoft.com/office/drawing/2014/main" id="{04FB8811-8E23-EF2B-E56E-6FEC93F46402}"/>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91712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AF2F046B-B556-8ECD-4BE0-A459F34DACA1}"/>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A9714CB-FAAB-9AA9-FA4C-8C337920433A}"/>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11C4F34B-4310-BF94-8DC6-A02A836A9EAD}"/>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Some model spin-up to reach steady-state conditions. </a:t>
            </a:r>
          </a:p>
          <a:p>
            <a:pPr marL="171450" lvl="0" indent="-95250" algn="l" rtl="0">
              <a:spcBef>
                <a:spcPts val="0"/>
              </a:spcBef>
              <a:spcAft>
                <a:spcPts val="0"/>
              </a:spcAft>
              <a:buClr>
                <a:schemeClr val="dk1"/>
              </a:buClr>
              <a:buSzPts val="1200"/>
              <a:buFont typeface="Arial"/>
              <a:buNone/>
            </a:pPr>
            <a:r>
              <a:rPr lang="en-US"/>
              <a:t>Set initial conditions to 15C everywhere.</a:t>
            </a:r>
            <a:endParaRPr/>
          </a:p>
        </p:txBody>
      </p:sp>
      <p:sp>
        <p:nvSpPr>
          <p:cNvPr id="562" name="Google Shape;562;p26:notes">
            <a:extLst>
              <a:ext uri="{FF2B5EF4-FFF2-40B4-BE49-F238E27FC236}">
                <a16:creationId xmlns:a16="http://schemas.microsoft.com/office/drawing/2014/main" id="{BF2F3E22-EC8B-0126-FEF8-939EFC275B58}"/>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42170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D655C638-F88D-661E-DC79-A6CA8FC49F0C}"/>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5A64660D-374C-A95A-2B1C-F18D698E3D76}"/>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A0BB25D3-8124-9F58-8052-94A1834EF9AC}"/>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DFD4D541-9159-4430-A72A-3EC91A009241}"/>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61520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A26EE392-F47D-2AEE-D088-065266F8539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DA8B0266-C76D-5731-194E-16B3A78CB25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C037956-F484-364E-058B-F48DFF3E8EC5}"/>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You can see the mixing. </a:t>
            </a:r>
          </a:p>
          <a:p>
            <a:pPr marL="171450" lvl="0" indent="-95250" algn="l" rtl="0">
              <a:spcBef>
                <a:spcPts val="0"/>
              </a:spcBef>
              <a:spcAft>
                <a:spcPts val="0"/>
              </a:spcAft>
              <a:buClr>
                <a:schemeClr val="dk1"/>
              </a:buClr>
              <a:buSzPts val="1200"/>
              <a:buFont typeface="Arial"/>
              <a:buNone/>
            </a:pPr>
            <a:r>
              <a:rPr lang="en-US"/>
              <a:t>Ultimately reaches steady state.</a:t>
            </a:r>
            <a:endParaRPr/>
          </a:p>
        </p:txBody>
      </p:sp>
      <p:sp>
        <p:nvSpPr>
          <p:cNvPr id="562" name="Google Shape;562;p26:notes">
            <a:extLst>
              <a:ext uri="{FF2B5EF4-FFF2-40B4-BE49-F238E27FC236}">
                <a16:creationId xmlns:a16="http://schemas.microsoft.com/office/drawing/2014/main" id="{5AB48F56-753C-ADBD-C0D1-6CB5679F1BA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13904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61893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D529A152-EAE1-7096-065C-E1A2B7EC1FCE}"/>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76290569-6A72-DC94-FF3D-0BAB0ACD50F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49F7180-0F05-53D8-C6A2-2BDA461A3F1B}"/>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Let’s take a look at a single cell. We have steady boundary conditions upstream, so without TSM, water temperature would also be steady over time</a:t>
            </a:r>
          </a:p>
          <a:p>
            <a:pPr marL="171450" lvl="0" indent="-95250" algn="l" rtl="0">
              <a:spcBef>
                <a:spcPts val="0"/>
              </a:spcBef>
              <a:spcAft>
                <a:spcPts val="0"/>
              </a:spcAft>
              <a:buClr>
                <a:schemeClr val="dk1"/>
              </a:buClr>
              <a:buSzPts val="1200"/>
              <a:buFont typeface="Arial"/>
              <a:buNone/>
            </a:pPr>
            <a:r>
              <a:rPr lang="en-US"/>
              <a:t>But we are coupling with TSM, so we see the cyclical rise and fall of water temperature due to our changes in solar heat flux and air temperature.</a:t>
            </a:r>
            <a:endParaRPr/>
          </a:p>
        </p:txBody>
      </p:sp>
      <p:sp>
        <p:nvSpPr>
          <p:cNvPr id="562" name="Google Shape;562;p26:notes">
            <a:extLst>
              <a:ext uri="{FF2B5EF4-FFF2-40B4-BE49-F238E27FC236}">
                <a16:creationId xmlns:a16="http://schemas.microsoft.com/office/drawing/2014/main" id="{02631260-8336-B071-9532-6C00F9A4F19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49596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256A970-9821-BC09-BF62-7581E5825BC1}"/>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C185FC4C-74DF-3C00-BCFF-2DB3F0B064F3}"/>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2E92966D-8F2C-DF06-20A5-60170ABFD7DA}"/>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The impacts of TSM are apparent even in mixing zones</a:t>
            </a:r>
          </a:p>
          <a:p>
            <a:pPr marL="171450" lvl="0" indent="-95250" algn="l" rtl="0">
              <a:spcBef>
                <a:spcPts val="0"/>
              </a:spcBef>
              <a:spcAft>
                <a:spcPts val="0"/>
              </a:spcAft>
              <a:buClr>
                <a:schemeClr val="dk1"/>
              </a:buClr>
              <a:buSzPts val="1200"/>
              <a:buFont typeface="Arial"/>
              <a:buNone/>
            </a:pPr>
            <a:r>
              <a:rPr lang="en-US"/>
              <a:t>Dominant visual is the peaks from powerplant discharges, but you can see the daily rise and fall still as an  underlying trend.</a:t>
            </a:r>
            <a:endParaRPr/>
          </a:p>
        </p:txBody>
      </p:sp>
      <p:sp>
        <p:nvSpPr>
          <p:cNvPr id="562" name="Google Shape;562;p26:notes">
            <a:extLst>
              <a:ext uri="{FF2B5EF4-FFF2-40B4-BE49-F238E27FC236}">
                <a16:creationId xmlns:a16="http://schemas.microsoft.com/office/drawing/2014/main" id="{1A312EAC-409C-FB2E-70C6-55C84A761922}"/>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95418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5EF0A181-4FF5-3283-77A9-43E7357E6B79}"/>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FC078423-9747-6EC8-12EF-673A0D5F3136}"/>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C26DDE5-7660-BDE6-89FE-310C13DEC466}"/>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Building on the shoulders of giants.</a:t>
            </a:r>
          </a:p>
          <a:p>
            <a:pPr marL="171450" lvl="0" indent="-95250" algn="l" rtl="0">
              <a:spcBef>
                <a:spcPts val="0"/>
              </a:spcBef>
              <a:spcAft>
                <a:spcPts val="0"/>
              </a:spcAft>
              <a:buClr>
                <a:schemeClr val="dk1"/>
              </a:buClr>
              <a:buSzPts val="1200"/>
              <a:buFont typeface="Arial"/>
              <a:buNone/>
            </a:pPr>
            <a:r>
              <a:rPr lang="en-US"/>
              <a:t>We do not build or maintain any of these libraries. </a:t>
            </a:r>
            <a:endParaRPr/>
          </a:p>
        </p:txBody>
      </p:sp>
      <p:sp>
        <p:nvSpPr>
          <p:cNvPr id="562" name="Google Shape;562;p26:notes">
            <a:extLst>
              <a:ext uri="{FF2B5EF4-FFF2-40B4-BE49-F238E27FC236}">
                <a16:creationId xmlns:a16="http://schemas.microsoft.com/office/drawing/2014/main" id="{E586050E-A7E1-D153-CF29-81E02B88AFF8}"/>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8269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4CBB759-2888-DA91-522E-8AC4CF6C8A60}"/>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A7D57070-0EEB-4BEF-A5AB-A5A38A5BFD48}"/>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88E36B0-E96A-4EC0-67A5-41608ED485C7}"/>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Live demo; Sarah to screen share.</a:t>
            </a:r>
            <a:endParaRPr/>
          </a:p>
        </p:txBody>
      </p:sp>
      <p:sp>
        <p:nvSpPr>
          <p:cNvPr id="562" name="Google Shape;562;p26:notes">
            <a:extLst>
              <a:ext uri="{FF2B5EF4-FFF2-40B4-BE49-F238E27FC236}">
                <a16:creationId xmlns:a16="http://schemas.microsoft.com/office/drawing/2014/main" id="{F63F3499-A136-73F9-5E72-D1DEF8576082}"/>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23020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268E9521-341F-DF66-3F4C-5E18F93BA529}"/>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5FEA2A41-E62C-211E-05FE-65696D27D302}"/>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254DE455-A9EE-0D27-D42A-65A9412ADAA1}"/>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6F06F1A1-C018-C040-25CC-CDB8C6EF87F2}"/>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59473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968BE06-957E-35DD-6C7D-ED3AD2052AC4}"/>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5EA9BDEE-8E70-EEBB-F415-AE15A6ABC926}"/>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EE6EE96-996A-E14F-9015-99C20BA216A9}"/>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8F5764B6-C65A-066A-0231-AA0050C7790B}"/>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03945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E8FA203B-777E-7FF9-B7A2-EBF0F4221AED}"/>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10A64AB3-E67A-0934-F668-7A80E5425236}"/>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7466A7D-3B49-A3FB-F38C-1E2D907C9A83}"/>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B96E8151-9589-22D4-60AE-D85900D73BA1}"/>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33453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38BE7480-F0C3-9A96-700C-C669F0DCDC6E}"/>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853EED86-AC80-41CC-6CA5-4D136481E359}"/>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4ED7DF45-2E60-4A14-7C8D-3A523E9D834F}"/>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Photo 1: Invasive water hyacinth, Sacramento River</a:t>
            </a:r>
          </a:p>
          <a:p>
            <a:pPr marL="171450" lvl="0" indent="-95250" algn="l" rtl="0">
              <a:spcBef>
                <a:spcPts val="0"/>
              </a:spcBef>
              <a:spcAft>
                <a:spcPts val="0"/>
              </a:spcAft>
              <a:buClr>
                <a:schemeClr val="dk1"/>
              </a:buClr>
              <a:buSzPts val="1200"/>
              <a:buFont typeface="Arial"/>
              <a:buNone/>
            </a:pPr>
            <a:r>
              <a:rPr lang="en-US"/>
              <a:t>Photo 2: Purple loosestrife, an invasive plant species of wetlands. Photo credit: Scott Jackson</a:t>
            </a:r>
          </a:p>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2F9747C3-9E7E-B4C8-7187-B95357FD344A}"/>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6433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C54D727-B23A-6E96-1A19-AC0B7A20C085}"/>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CC6A07E0-5CA7-BC33-A226-62B3F22E8B10}"/>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189CF687-9C92-84D8-96F1-37ACCC704E54}"/>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Photo 1: Terraced stream restoration project</a:t>
            </a:r>
          </a:p>
          <a:p>
            <a:pPr marL="171450" lvl="0" indent="-95250" algn="l" rtl="0">
              <a:spcBef>
                <a:spcPts val="0"/>
              </a:spcBef>
              <a:spcAft>
                <a:spcPts val="0"/>
              </a:spcAft>
              <a:buClr>
                <a:schemeClr val="dk1"/>
              </a:buClr>
              <a:buSzPts val="1200"/>
              <a:buFont typeface="Arial"/>
              <a:buNone/>
            </a:pPr>
            <a:r>
              <a:rPr lang="en-US"/>
              <a:t>Photo 2: River restoration, Trent River Valley, England</a:t>
            </a:r>
            <a:endParaRPr/>
          </a:p>
        </p:txBody>
      </p:sp>
      <p:sp>
        <p:nvSpPr>
          <p:cNvPr id="562" name="Google Shape;562;p26:notes">
            <a:extLst>
              <a:ext uri="{FF2B5EF4-FFF2-40B4-BE49-F238E27FC236}">
                <a16:creationId xmlns:a16="http://schemas.microsoft.com/office/drawing/2014/main" id="{3CEFEA84-0B95-DD13-5843-8AD178B0E75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4935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C8761E-7AF5-3446-9B62-04D975AECC52}" type="slidenum">
              <a:rPr lang="en-US" smtClean="0"/>
              <a:t>7</a:t>
            </a:fld>
            <a:endParaRPr lang="en-US"/>
          </a:p>
        </p:txBody>
      </p:sp>
    </p:spTree>
    <p:extLst>
      <p:ext uri="{BB962C8B-B14F-4D97-AF65-F5344CB8AC3E}">
        <p14:creationId xmlns:p14="http://schemas.microsoft.com/office/powerpoint/2010/main" val="2707196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fontScale="77500" lnSpcReduction="20000"/>
          </a:bodyPr>
          <a:lstStyle/>
          <a:p>
            <a:pPr marL="171450" lvl="0" indent="-95250" algn="l" rtl="0">
              <a:spcBef>
                <a:spcPts val="0"/>
              </a:spcBef>
              <a:spcAft>
                <a:spcPts val="0"/>
              </a:spcAft>
              <a:buClr>
                <a:schemeClr val="dk1"/>
              </a:buClr>
              <a:buSzPts val="1200"/>
              <a:buFont typeface="Arial"/>
              <a:buNone/>
            </a:pPr>
            <a:r>
              <a:rPr lang="en-US"/>
              <a:t>Water quality modeling capabilities have advanced significantly, particularly in streamlining workflows and reducing costs by linking water quality (WQ) capabilities with existing hydrologic or hydraulic (H&amp;H) models. The U.S. Army Corps of Engineers (USACE) has been at the forefront of developing widely deployed models that simulate watershed runoff, river hydraulics, and reservoir operations. To further enhance these capabilities, the USACE-ERDC (Engineer Research and Development Center) team has developed a modular library of environmental modeling capabilities, including the standalone river WQ model called ClearWater-Riverine.</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ClearWater (Corps Library for Environmental Analysis and Restoration of Watersheds) is specifically designed to integrate environmental simulation capabilities with existing H&amp;H models. It offers a range of modules that encompass various aspects of water quality dynamics and vegetation simulation. These modules simulate:</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1. Nutrients – simulates the transport and transformation of nutrients within the river-reservoir system. They consider processes such as nutrient loading, uptake by algae, nutrient cycling, and water-column interactions.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2. Temperature – simulates heat budget dynamics, considering factors such as solar radiation, air temperature, and streamflow. It helps assess thermal impacts on water quality and aquatic ecosystems.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3. General Constituents - simulates a wide range of water quality constituents, such as dissolved oxygen, pH, turbidity, or specific pollutants. It enables the assessment of various water quality parameters relevant to specific modeling objectives.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4. Contaminants – simulates the fate and transport of contaminants, including pollutants or toxic substances. It aids in assessing the potential impacts of contaminants on water quality, ecological health, and human health.</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5. Mercury – simulates the transport and fate of mercury in river-reservoir systems. It helps evaluate the fate and behavior of this toxic element and its potential impacts on water quality and ecosystems.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ClearWater includes a comprehensive water quality engine that computes the transport of heat and mass (including nutrients, contaminants, and other constituents) across the watershed. The model considers advection and diffusion processes, reflecting the movement and dispersion of pollutants or other water quality parameters.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Data visualization and reporting capabilities were developed to enable users to visualize and analyze water quality and environmental model results effectively. The integration of these capabilities into a comprehensive water quality framework ensures seamless interaction between the different modeling components, allowing for the development of comprehensive river-reservoir water quality models.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USACE-ERDC's ClearWater-Riverine model and the associated library of environmental modeling capabilities significantly enhance water quality modeling capabilities. By integrating water quality considerations into existing hydrologic and hydraulic models, these advancements support more comprehensive and efficient analysis of water resources, facilitating informed decision-making and effective management of river-reservoir systems.</a:t>
            </a: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2748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C8761E-7AF5-3446-9B62-04D975AECC52}" type="slidenum">
              <a:rPr lang="en-US" smtClean="0"/>
              <a:t>9</a:t>
            </a:fld>
            <a:endParaRPr lang="en-US"/>
          </a:p>
        </p:txBody>
      </p:sp>
    </p:spTree>
    <p:extLst>
      <p:ext uri="{BB962C8B-B14F-4D97-AF65-F5344CB8AC3E}">
        <p14:creationId xmlns:p14="http://schemas.microsoft.com/office/powerpoint/2010/main" val="89997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257634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9AAF-7723-EC46-B19C-599A1528E5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68907-3C30-B44C-8AA5-3864BFE1FE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4CB9CC-07AC-124E-860E-2C7A0F5E334E}"/>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5" name="Footer Placeholder 4">
            <a:extLst>
              <a:ext uri="{FF2B5EF4-FFF2-40B4-BE49-F238E27FC236}">
                <a16:creationId xmlns:a16="http://schemas.microsoft.com/office/drawing/2014/main" id="{C5B65194-6633-894F-8F68-BF06FFEFB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324F1-1628-0145-B622-9878D50B115E}"/>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579111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13E9-A382-F042-AE3C-4ECC8C765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2625C2-1269-F94E-AE6F-5CCD9A1D5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C73C1-4F0C-EC4A-ADA4-DBB9CC1B3488}"/>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5" name="Footer Placeholder 4">
            <a:extLst>
              <a:ext uri="{FF2B5EF4-FFF2-40B4-BE49-F238E27FC236}">
                <a16:creationId xmlns:a16="http://schemas.microsoft.com/office/drawing/2014/main" id="{D269BE7D-40C7-DF4B-861D-B5357BFA5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A52CB-24B7-F946-A445-733E643594E1}"/>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04844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B25D2F-800D-2C45-8755-932F378992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018EBE-1A21-464F-96DA-B420A370E7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36A61-0F82-C740-97D0-0E405487D7AE}"/>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5" name="Footer Placeholder 4">
            <a:extLst>
              <a:ext uri="{FF2B5EF4-FFF2-40B4-BE49-F238E27FC236}">
                <a16:creationId xmlns:a16="http://schemas.microsoft.com/office/drawing/2014/main" id="{D9BE918F-4FF1-6B46-B5C3-C4CF74170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41E0B-D51F-5542-A555-C04F91123708}"/>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74795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2012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Quad-Chart">
  <p:cSld name="Title - Quad-Chart">
    <p:spTree>
      <p:nvGrpSpPr>
        <p:cNvPr id="1" name="Shape 52"/>
        <p:cNvGrpSpPr/>
        <p:nvPr/>
      </p:nvGrpSpPr>
      <p:grpSpPr>
        <a:xfrm>
          <a:off x="0" y="0"/>
          <a:ext cx="0" cy="0"/>
          <a:chOff x="0" y="0"/>
          <a:chExt cx="0" cy="0"/>
        </a:xfrm>
      </p:grpSpPr>
      <p:sp>
        <p:nvSpPr>
          <p:cNvPr id="53" name="Google Shape;53;p35"/>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5"/>
          <p:cNvSpPr txBox="1">
            <a:spLocks noGrp="1"/>
          </p:cNvSpPr>
          <p:nvPr>
            <p:ph type="body" idx="1"/>
          </p:nvPr>
        </p:nvSpPr>
        <p:spPr>
          <a:xfrm>
            <a:off x="4064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35"/>
          <p:cNvSpPr txBox="1">
            <a:spLocks noGrp="1"/>
          </p:cNvSpPr>
          <p:nvPr>
            <p:ph type="body" idx="2"/>
          </p:nvPr>
        </p:nvSpPr>
        <p:spPr>
          <a:xfrm>
            <a:off x="60960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35"/>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7" name="Google Shape;57;p35"/>
          <p:cNvSpPr txBox="1">
            <a:spLocks noGrp="1"/>
          </p:cNvSpPr>
          <p:nvPr>
            <p:ph type="body" idx="3"/>
          </p:nvPr>
        </p:nvSpPr>
        <p:spPr>
          <a:xfrm>
            <a:off x="4064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35"/>
          <p:cNvSpPr txBox="1">
            <a:spLocks noGrp="1"/>
          </p:cNvSpPr>
          <p:nvPr>
            <p:ph type="body" idx="4"/>
          </p:nvPr>
        </p:nvSpPr>
        <p:spPr>
          <a:xfrm>
            <a:off x="60960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59" name="Google Shape;59;p35"/>
          <p:cNvCxnSpPr/>
          <p:nvPr/>
        </p:nvCxnSpPr>
        <p:spPr>
          <a:xfrm>
            <a:off x="406400" y="3549650"/>
            <a:ext cx="11176000" cy="0"/>
          </a:xfrm>
          <a:prstGeom prst="straightConnector1">
            <a:avLst/>
          </a:prstGeom>
          <a:noFill/>
          <a:ln w="9525" cap="flat" cmpd="sng">
            <a:solidFill>
              <a:schemeClr val="accent6"/>
            </a:solidFill>
            <a:prstDash val="solid"/>
            <a:round/>
            <a:headEnd type="none" w="sm" len="sm"/>
            <a:tailEnd type="none" w="sm" len="sm"/>
          </a:ln>
        </p:spPr>
      </p:cxnSp>
      <p:cxnSp>
        <p:nvCxnSpPr>
          <p:cNvPr id="60" name="Google Shape;60;p35"/>
          <p:cNvCxnSpPr/>
          <p:nvPr/>
        </p:nvCxnSpPr>
        <p:spPr>
          <a:xfrm>
            <a:off x="5990527" y="1225554"/>
            <a:ext cx="0" cy="4657725"/>
          </a:xfrm>
          <a:prstGeom prst="straightConnector1">
            <a:avLst/>
          </a:prstGeom>
          <a:noFill/>
          <a:ln w="9525" cap="flat" cmpd="sng">
            <a:solidFill>
              <a:schemeClr val="accent6"/>
            </a:solidFill>
            <a:prstDash val="solid"/>
            <a:round/>
            <a:headEnd type="none" w="sm" len="sm"/>
            <a:tailEnd type="none" w="sm" len="sm"/>
          </a:ln>
        </p:spPr>
      </p:cxnSp>
    </p:spTree>
    <p:extLst>
      <p:ext uri="{BB962C8B-B14F-4D97-AF65-F5344CB8AC3E}">
        <p14:creationId xmlns:p14="http://schemas.microsoft.com/office/powerpoint/2010/main" val="2204517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ub-Head 2 Sections">
  <p:cSld name="Title - Sub-Head 2 Sections">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406400" y="274642"/>
            <a:ext cx="11176000" cy="8016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6"/>
          <p:cNvSpPr txBox="1">
            <a:spLocks noGrp="1"/>
          </p:cNvSpPr>
          <p:nvPr>
            <p:ph type="body" idx="1"/>
          </p:nvPr>
        </p:nvSpPr>
        <p:spPr>
          <a:xfrm>
            <a:off x="6096000" y="1230511"/>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36"/>
          <p:cNvSpPr txBox="1">
            <a:spLocks noGrp="1"/>
          </p:cNvSpPr>
          <p:nvPr>
            <p:ph type="body" idx="2"/>
          </p:nvPr>
        </p:nvSpPr>
        <p:spPr>
          <a:xfrm>
            <a:off x="406400" y="1230516"/>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36"/>
          <p:cNvSpPr txBox="1">
            <a:spLocks noGrp="1"/>
          </p:cNvSpPr>
          <p:nvPr>
            <p:ph type="body" idx="3"/>
          </p:nvPr>
        </p:nvSpPr>
        <p:spPr>
          <a:xfrm>
            <a:off x="4064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36"/>
          <p:cNvSpPr txBox="1">
            <a:spLocks noGrp="1"/>
          </p:cNvSpPr>
          <p:nvPr>
            <p:ph type="body" idx="4"/>
          </p:nvPr>
        </p:nvSpPr>
        <p:spPr>
          <a:xfrm>
            <a:off x="60960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36"/>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04089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428216" y="670936"/>
            <a:ext cx="3206261" cy="1037492"/>
          </a:xfrm>
        </p:spPr>
        <p:txBody>
          <a:bodyPr lIns="0" tIns="0" rIns="0" bIns="0" anchor="b">
            <a:noAutofit/>
          </a:bodyPr>
          <a:lstStyle>
            <a:lvl1pPr>
              <a:defRPr sz="3200" b="1" cap="all" baseline="0"/>
            </a:lvl1pPr>
          </a:lstStyle>
          <a:p>
            <a:r>
              <a:rPr lang="en-US"/>
              <a:t>Title here</a:t>
            </a:r>
            <a:endParaRPr lang="en-IN"/>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p:nvPr>
        </p:nvSpPr>
        <p:spPr>
          <a:xfrm>
            <a:off x="3970190" y="2991170"/>
            <a:ext cx="8005787" cy="3091961"/>
          </a:xfrm>
        </p:spPr>
        <p:txBody>
          <a:bodyPr lIns="0" tIns="0" rIns="0" bIns="0">
            <a:noAutofit/>
          </a:bodyPr>
          <a:lstStyle>
            <a:lvl1pPr>
              <a:defRPr sz="2000"/>
            </a:lvl1pPr>
            <a:lvl2pPr marL="685800" indent="-228600">
              <a:buClr>
                <a:srgbClr val="174A7C"/>
              </a:buClr>
              <a:buFont typeface="Symbol" panose="05050102010706020507" pitchFamily="18" charset="2"/>
              <a:buChar char=""/>
              <a:defRPr sz="1800"/>
            </a:lvl2pPr>
            <a:lvl3pPr marL="1143000" indent="-228600">
              <a:buClr>
                <a:srgbClr val="174A7C"/>
              </a:buClr>
              <a:buFont typeface="Symbol" panose="05050102010706020507" pitchFamily="18" charset="2"/>
              <a:buChar char=""/>
              <a:defRPr sz="1200"/>
            </a:lvl3pPr>
            <a:lvl4pPr marL="1600200" indent="-228600">
              <a:buClr>
                <a:srgbClr val="174A7C"/>
              </a:buClr>
              <a:buFont typeface="Symbol" panose="05050102010706020507" pitchFamily="18" charset="2"/>
              <a:buChar char=""/>
              <a:defRPr sz="1100"/>
            </a:lvl4pPr>
            <a:lvl5pPr marL="2057400" indent="-228600">
              <a:buClr>
                <a:srgbClr val="174A7C"/>
              </a:buClr>
              <a:buFont typeface="Symbol" panose="05050102010706020507" pitchFamily="18" charset="2"/>
              <a:buChar cha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00540" y="1889113"/>
            <a:ext cx="3376350" cy="0"/>
            <a:chOff x="-5374" y="1452565"/>
            <a:chExt cx="2368307"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5374"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17199"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801939" y="616421"/>
            <a:ext cx="0" cy="567125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9">
            <a:extLst>
              <a:ext uri="{FF2B5EF4-FFF2-40B4-BE49-F238E27FC236}">
                <a16:creationId xmlns:a16="http://schemas.microsoft.com/office/drawing/2014/main" id="{4502AABE-45EB-48A5-AD25-47BD8B79DF61}"/>
              </a:ext>
            </a:extLst>
          </p:cNvPr>
          <p:cNvSpPr>
            <a:spLocks noGrp="1"/>
          </p:cNvSpPr>
          <p:nvPr>
            <p:ph type="pic" sz="quarter" idx="20"/>
          </p:nvPr>
        </p:nvSpPr>
        <p:spPr>
          <a:xfrm>
            <a:off x="3961313" y="0"/>
            <a:ext cx="8229600" cy="2743200"/>
          </a:xfrm>
          <a:solidFill>
            <a:schemeClr val="bg1">
              <a:lumMod val="85000"/>
            </a:schemeClr>
          </a:solidFill>
        </p:spPr>
        <p:txBody>
          <a:bodyPr anchor="ctr"/>
          <a:lstStyle>
            <a:lvl1pPr marL="0" indent="0" algn="ctr">
              <a:buNone/>
              <a:defRPr/>
            </a:lvl1pPr>
          </a:lstStyle>
          <a:p>
            <a:r>
              <a:rPr lang="en-US"/>
              <a:t>Click icon to add picture</a:t>
            </a:r>
            <a:endParaRPr lang="en-IN"/>
          </a:p>
        </p:txBody>
      </p:sp>
      <p:sp>
        <p:nvSpPr>
          <p:cNvPr id="25" name="Text Placeholder 2">
            <a:extLst>
              <a:ext uri="{FF2B5EF4-FFF2-40B4-BE49-F238E27FC236}">
                <a16:creationId xmlns:a16="http://schemas.microsoft.com/office/drawing/2014/main" id="{712D9B6D-CE43-4FB1-87C0-D3565E730242}"/>
              </a:ext>
            </a:extLst>
          </p:cNvPr>
          <p:cNvSpPr>
            <a:spLocks noGrp="1"/>
          </p:cNvSpPr>
          <p:nvPr>
            <p:ph type="body" idx="21"/>
          </p:nvPr>
        </p:nvSpPr>
        <p:spPr>
          <a:xfrm>
            <a:off x="410752" y="2069799"/>
            <a:ext cx="3008434" cy="601087"/>
          </a:xfrm>
        </p:spPr>
        <p:txBody>
          <a:bodyPr lIns="0" tIns="0" rIns="0" bIns="0" anchor="t" anchorCtr="0">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7861177" y="6394947"/>
            <a:ext cx="4114800" cy="365125"/>
          </a:xfrm>
          <a:prstGeom prst="rect">
            <a:avLst/>
          </a:prstGeom>
        </p:spPr>
        <p:txBody>
          <a:bodyPr vert="horz" lIns="91440" tIns="45720" rIns="91440" bIns="45720" rtlCol="0" anchor="ctr"/>
          <a:lstStyle>
            <a:lvl1pPr algn="r">
              <a:defRPr sz="1000">
                <a:solidFill>
                  <a:schemeClr val="bg1">
                    <a:lumMod val="75000"/>
                  </a:schemeClr>
                </a:solidFill>
              </a:defRPr>
            </a:lvl1pPr>
          </a:lstStyle>
          <a:p>
            <a:r>
              <a:rPr lang="en-IN"/>
              <a:t>Privileged &amp; Confidential</a:t>
            </a:r>
          </a:p>
        </p:txBody>
      </p:sp>
    </p:spTree>
    <p:extLst>
      <p:ext uri="{BB962C8B-B14F-4D97-AF65-F5344CB8AC3E}">
        <p14:creationId xmlns:p14="http://schemas.microsoft.com/office/powerpoint/2010/main" val="542124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A55704E-D515-4774-90C6-5F887DDAE55E}"/>
              </a:ext>
            </a:extLst>
          </p:cNvPr>
          <p:cNvSpPr/>
          <p:nvPr userDrawn="1"/>
        </p:nvSpPr>
        <p:spPr>
          <a:xfrm>
            <a:off x="469044" y="245096"/>
            <a:ext cx="5149331" cy="5788059"/>
          </a:xfrm>
          <a:prstGeom prst="rect">
            <a:avLst/>
          </a:prstGeom>
          <a:solidFill>
            <a:srgbClr val="56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921844"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2800" b="1" kern="1200" cap="all" baseline="0" smtClean="0">
                <a:solidFill>
                  <a:schemeClr val="bg1"/>
                </a:solidFill>
                <a:latin typeface="+mj-lt"/>
                <a:ea typeface="+mj-ea"/>
                <a:cs typeface="+mj-cs"/>
              </a:defRPr>
            </a:lvl1pPr>
          </a:lstStyle>
          <a:p>
            <a:r>
              <a:rPr lang="en-US"/>
              <a:t>Click to edit Master title style</a:t>
            </a:r>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a:t>Edit Master text styles</a:t>
            </a:r>
          </a:p>
        </p:txBody>
      </p:sp>
      <p:sp>
        <p:nvSpPr>
          <p:cNvPr id="20"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7802880" y="6389586"/>
            <a:ext cx="4114800" cy="365125"/>
          </a:xfrm>
          <a:prstGeom prst="rect">
            <a:avLst/>
          </a:prstGeom>
        </p:spPr>
        <p:txBody>
          <a:bodyPr vert="horz" lIns="91440" tIns="45720" rIns="91440" bIns="45720" rtlCol="0" anchor="ctr"/>
          <a:lstStyle>
            <a:lvl1pPr algn="r">
              <a:defRPr sz="1000">
                <a:solidFill>
                  <a:schemeClr val="bg1">
                    <a:lumMod val="75000"/>
                  </a:schemeClr>
                </a:solidFill>
              </a:defRPr>
            </a:lvl1pPr>
          </a:lstStyle>
          <a:p>
            <a:r>
              <a:rPr lang="en-IN"/>
              <a:t>Privileged &amp; Confidential</a:t>
            </a:r>
          </a:p>
        </p:txBody>
      </p:sp>
    </p:spTree>
    <p:extLst>
      <p:ext uri="{BB962C8B-B14F-4D97-AF65-F5344CB8AC3E}">
        <p14:creationId xmlns:p14="http://schemas.microsoft.com/office/powerpoint/2010/main" val="3154120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7659-0805-36E8-10BA-DC99646A8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7731C-7CDE-30E2-1E3C-89B435E9B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1FA0-26A5-EF33-AE35-C7AF5F920128}"/>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5" name="Footer Placeholder 4">
            <a:extLst>
              <a:ext uri="{FF2B5EF4-FFF2-40B4-BE49-F238E27FC236}">
                <a16:creationId xmlns:a16="http://schemas.microsoft.com/office/drawing/2014/main" id="{1FE75A22-20A3-9EFA-3426-B113E51BE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21226-EC18-D86B-28B2-D1E93866F77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283130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DCB2-8C34-D7AF-03D4-DDC04B2D2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2E9A3-6E72-74DF-EBDB-7BE69C7315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8C048A-10B5-A3A3-15AF-48C1F4DDD7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783A20-1526-4D13-AC8B-4CA7B7D6E27E}"/>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6" name="Footer Placeholder 5">
            <a:extLst>
              <a:ext uri="{FF2B5EF4-FFF2-40B4-BE49-F238E27FC236}">
                <a16:creationId xmlns:a16="http://schemas.microsoft.com/office/drawing/2014/main" id="{D507A634-3787-6684-9237-753FEB752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C23151-CBA7-758A-DBD2-E40FE0461CD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512324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C128-5A92-D74F-A113-03475BC22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7DE07-8ED4-3940-8D37-261790924C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34F43-0E21-0544-B852-06FE925378CC}"/>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5" name="Footer Placeholder 4">
            <a:extLst>
              <a:ext uri="{FF2B5EF4-FFF2-40B4-BE49-F238E27FC236}">
                <a16:creationId xmlns:a16="http://schemas.microsoft.com/office/drawing/2014/main" id="{8D1D3289-9466-CE46-A5BE-AE337A4D3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9925F-C297-6443-B541-4484E27463AA}"/>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4136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931E-2236-0F44-88D2-35FA227BE8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43F77-448B-7C4D-877F-FF4FC9341B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2D4E4D-03D1-344A-AB63-6CBD0ABCC824}"/>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5" name="Footer Placeholder 4">
            <a:extLst>
              <a:ext uri="{FF2B5EF4-FFF2-40B4-BE49-F238E27FC236}">
                <a16:creationId xmlns:a16="http://schemas.microsoft.com/office/drawing/2014/main" id="{7218159C-8AFD-FB41-8C43-3519A6F7D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90F6C-756B-8945-A365-D2E268A69A1D}"/>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64553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5B2A-7367-BB4B-839E-2E881C93E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48F19-1300-034D-A8FC-8CDB14FA7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280F54-1524-9D4F-BA3C-6820739581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4A14F6-E94C-3548-A17A-E1909B109371}"/>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6" name="Footer Placeholder 5">
            <a:extLst>
              <a:ext uri="{FF2B5EF4-FFF2-40B4-BE49-F238E27FC236}">
                <a16:creationId xmlns:a16="http://schemas.microsoft.com/office/drawing/2014/main" id="{AB615DDC-020A-474E-8475-A048C46BD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CBC8F-A5AC-4145-890A-21203142CEE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19819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DC5A-27F2-4A42-8D6A-C11376DCC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75EBC-645F-1C41-8421-6AC16DD4D5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B84297-2EF1-7349-97F3-304D4D4C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A5D93A-87A0-2D4D-BE10-971F086572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9E5F1D-FE57-9948-8F26-D3D90FFD31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285F8-5656-4641-9288-E7B17E2F6C48}"/>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8" name="Footer Placeholder 7">
            <a:extLst>
              <a:ext uri="{FF2B5EF4-FFF2-40B4-BE49-F238E27FC236}">
                <a16:creationId xmlns:a16="http://schemas.microsoft.com/office/drawing/2014/main" id="{DA230417-72AA-CE40-A8AD-469D0709AC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CAC417-7B72-D345-B973-F23183AC1F1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82728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0596-BE25-EE41-85FF-5511396AC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697325-F316-5743-834C-6457E2BD2BAA}"/>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4" name="Footer Placeholder 3">
            <a:extLst>
              <a:ext uri="{FF2B5EF4-FFF2-40B4-BE49-F238E27FC236}">
                <a16:creationId xmlns:a16="http://schemas.microsoft.com/office/drawing/2014/main" id="{44B548C2-EFD9-0445-94B2-603923D4C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06F22E-746A-C94E-A5DD-927466C4335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422627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08C25-7BC6-4D40-B42C-AD3F53A7F35A}"/>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3" name="Footer Placeholder 2">
            <a:extLst>
              <a:ext uri="{FF2B5EF4-FFF2-40B4-BE49-F238E27FC236}">
                <a16:creationId xmlns:a16="http://schemas.microsoft.com/office/drawing/2014/main" id="{899A9D1D-E088-B44B-8414-757966216C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4529BE-2651-6E4C-A43E-8E3F599FDD5C}"/>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1110321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F6A-9E73-4949-BF96-446261FC8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FDE165-CA55-6C4C-8C48-B4331F8C3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CDC4B2-E8DD-1449-9718-EA3E6F67D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D476E6-4D76-044B-92AF-51B56F60D7C3}"/>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6" name="Footer Placeholder 5">
            <a:extLst>
              <a:ext uri="{FF2B5EF4-FFF2-40B4-BE49-F238E27FC236}">
                <a16:creationId xmlns:a16="http://schemas.microsoft.com/office/drawing/2014/main" id="{A02C51B7-39BB-974F-A610-E5FDE66FA6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10610-B72A-A141-81D6-F9FE4217D3C5}"/>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69887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121B-4014-F14C-A473-D1C7625B9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372E93-6AA7-E24D-A12A-8EFA7CFF8A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89CCDD-E3DF-F54C-AF43-FE7493038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6098B-1256-0842-ABC6-17FB3134164C}"/>
              </a:ext>
            </a:extLst>
          </p:cNvPr>
          <p:cNvSpPr>
            <a:spLocks noGrp="1"/>
          </p:cNvSpPr>
          <p:nvPr>
            <p:ph type="dt" sz="half" idx="10"/>
          </p:nvPr>
        </p:nvSpPr>
        <p:spPr/>
        <p:txBody>
          <a:bodyPr/>
          <a:lstStyle/>
          <a:p>
            <a:fld id="{CCBDED92-0E67-7046-8FEE-F2F1A4613FB6}" type="datetimeFigureOut">
              <a:rPr lang="en-US" smtClean="0"/>
              <a:t>2/12/24</a:t>
            </a:fld>
            <a:endParaRPr lang="en-US"/>
          </a:p>
        </p:txBody>
      </p:sp>
      <p:sp>
        <p:nvSpPr>
          <p:cNvPr id="6" name="Footer Placeholder 5">
            <a:extLst>
              <a:ext uri="{FF2B5EF4-FFF2-40B4-BE49-F238E27FC236}">
                <a16:creationId xmlns:a16="http://schemas.microsoft.com/office/drawing/2014/main" id="{1FA86E31-3A81-A54D-A9A0-80FE6A10F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7482D-330B-394A-A0CF-B90572146CC7}"/>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86180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B0142B-8CDC-474C-8D98-D3E9D3FD4A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095AD-A2AA-E242-8AE8-2F7BE8EE2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5EF11-D0F3-DC48-99BE-C8F922AE4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ED92-0E67-7046-8FEE-F2F1A4613FB6}" type="datetimeFigureOut">
              <a:rPr lang="en-US" smtClean="0"/>
              <a:t>2/12/24</a:t>
            </a:fld>
            <a:endParaRPr lang="en-US"/>
          </a:p>
        </p:txBody>
      </p:sp>
      <p:sp>
        <p:nvSpPr>
          <p:cNvPr id="5" name="Footer Placeholder 4">
            <a:extLst>
              <a:ext uri="{FF2B5EF4-FFF2-40B4-BE49-F238E27FC236}">
                <a16:creationId xmlns:a16="http://schemas.microsoft.com/office/drawing/2014/main" id="{56273F98-86B4-3D49-9E2F-B198707D4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0349A-8111-1F4C-865C-11D16144B8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2924C-FFAE-2643-BD3F-5C66F73FD2A2}" type="slidenum">
              <a:rPr lang="en-US" smtClean="0"/>
              <a:t>‹#›</a:t>
            </a:fld>
            <a:endParaRPr lang="en-US"/>
          </a:p>
        </p:txBody>
      </p:sp>
    </p:spTree>
    <p:extLst>
      <p:ext uri="{BB962C8B-B14F-4D97-AF65-F5344CB8AC3E}">
        <p14:creationId xmlns:p14="http://schemas.microsoft.com/office/powerpoint/2010/main" val="1393037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27"/>
        <p:cNvGrpSpPr/>
        <p:nvPr/>
      </p:nvGrpSpPr>
      <p:grpSpPr>
        <a:xfrm>
          <a:off x="0" y="0"/>
          <a:ext cx="0" cy="0"/>
          <a:chOff x="0" y="0"/>
          <a:chExt cx="0" cy="0"/>
        </a:xfrm>
      </p:grpSpPr>
      <p:pic>
        <p:nvPicPr>
          <p:cNvPr id="28" name="Google Shape;28;p31"/>
          <p:cNvPicPr preferRelativeResize="0"/>
          <p:nvPr/>
        </p:nvPicPr>
        <p:blipFill rotWithShape="1">
          <a:blip r:embed="rId9">
            <a:alphaModFix/>
          </a:blip>
          <a:srcRect/>
          <a:stretch/>
        </p:blipFill>
        <p:spPr>
          <a:xfrm>
            <a:off x="0" y="0"/>
            <a:ext cx="12192000" cy="6857999"/>
          </a:xfrm>
          <a:prstGeom prst="rect">
            <a:avLst/>
          </a:prstGeom>
          <a:noFill/>
          <a:ln>
            <a:noFill/>
          </a:ln>
        </p:spPr>
      </p:pic>
      <p:sp>
        <p:nvSpPr>
          <p:cNvPr id="29" name="Google Shape;29;p31"/>
          <p:cNvSpPr/>
          <p:nvPr userDrawn="1"/>
        </p:nvSpPr>
        <p:spPr>
          <a:xfrm>
            <a:off x="201930" y="243138"/>
            <a:ext cx="11788140" cy="6351139"/>
          </a:xfrm>
          <a:prstGeom prst="roundRect">
            <a:avLst>
              <a:gd name="adj" fmla="val 2258"/>
            </a:avLst>
          </a:prstGeom>
          <a:gradFill>
            <a:gsLst>
              <a:gs pos="0">
                <a:schemeClr val="lt1"/>
              </a:gs>
              <a:gs pos="97000">
                <a:srgbClr val="92D050"/>
              </a:gs>
              <a:gs pos="95000">
                <a:schemeClr val="bg1"/>
              </a:gs>
              <a:gs pos="100000">
                <a:srgbClr val="00B0F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0" name="Google Shape;30;p31"/>
          <p:cNvSpPr txBox="1">
            <a:spLocks noGrp="1"/>
          </p:cNvSpPr>
          <p:nvPr>
            <p:ph type="title"/>
          </p:nvPr>
        </p:nvSpPr>
        <p:spPr>
          <a:xfrm>
            <a:off x="406400" y="274638"/>
            <a:ext cx="11176000" cy="8064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3F3F3F"/>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978473"/>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978473"/>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978473"/>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978473"/>
                </a:solidFill>
                <a:latin typeface="Arial"/>
                <a:ea typeface="Arial"/>
                <a:cs typeface="Arial"/>
                <a:sym typeface="Arial"/>
              </a:defRPr>
            </a:lvl5pPr>
            <a:lvl6pPr marR="0" lvl="5" algn="l" rtl="0">
              <a:spcBef>
                <a:spcPts val="0"/>
              </a:spcBef>
              <a:spcAft>
                <a:spcPts val="0"/>
              </a:spcAft>
              <a:buSzPts val="1400"/>
              <a:buNone/>
              <a:defRPr sz="33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dk1"/>
                </a:solidFill>
                <a:latin typeface="Arial"/>
                <a:ea typeface="Arial"/>
                <a:cs typeface="Arial"/>
                <a:sym typeface="Arial"/>
              </a:defRPr>
            </a:lvl9pPr>
          </a:lstStyle>
          <a:p>
            <a:endParaRPr/>
          </a:p>
        </p:txBody>
      </p:sp>
      <p:sp>
        <p:nvSpPr>
          <p:cNvPr id="31" name="Google Shape;31;p31"/>
          <p:cNvSpPr txBox="1">
            <a:spLocks noGrp="1"/>
          </p:cNvSpPr>
          <p:nvPr>
            <p:ph type="body" idx="1"/>
          </p:nvPr>
        </p:nvSpPr>
        <p:spPr>
          <a:xfrm>
            <a:off x="1291167" y="5975981"/>
            <a:ext cx="11176000" cy="4709669"/>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2" name="Google Shape;32;p31"/>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a:solidFill>
                  <a:srgbClr val="595959"/>
                </a:solidFill>
                <a:latin typeface="Arial"/>
                <a:ea typeface="Arial"/>
                <a:cs typeface="Arial"/>
                <a:sym typeface="Arial"/>
              </a:defRPr>
            </a:lvl1pPr>
            <a:lvl2pPr marL="0" marR="0" lvl="1" indent="0" algn="r" rtl="0">
              <a:spcBef>
                <a:spcPts val="0"/>
              </a:spcBef>
              <a:spcAft>
                <a:spcPts val="0"/>
              </a:spcAft>
              <a:buNone/>
              <a:defRPr sz="900">
                <a:solidFill>
                  <a:srgbClr val="595959"/>
                </a:solidFill>
                <a:latin typeface="Arial"/>
                <a:ea typeface="Arial"/>
                <a:cs typeface="Arial"/>
                <a:sym typeface="Arial"/>
              </a:defRPr>
            </a:lvl2pPr>
            <a:lvl3pPr marL="0" marR="0" lvl="2" indent="0" algn="r" rtl="0">
              <a:spcBef>
                <a:spcPts val="0"/>
              </a:spcBef>
              <a:spcAft>
                <a:spcPts val="0"/>
              </a:spcAft>
              <a:buNone/>
              <a:defRPr sz="900">
                <a:solidFill>
                  <a:srgbClr val="595959"/>
                </a:solidFill>
                <a:latin typeface="Arial"/>
                <a:ea typeface="Arial"/>
                <a:cs typeface="Arial"/>
                <a:sym typeface="Arial"/>
              </a:defRPr>
            </a:lvl3pPr>
            <a:lvl4pPr marL="0" marR="0" lvl="3" indent="0" algn="r" rtl="0">
              <a:spcBef>
                <a:spcPts val="0"/>
              </a:spcBef>
              <a:spcAft>
                <a:spcPts val="0"/>
              </a:spcAft>
              <a:buNone/>
              <a:defRPr sz="900">
                <a:solidFill>
                  <a:srgbClr val="595959"/>
                </a:solidFill>
                <a:latin typeface="Arial"/>
                <a:ea typeface="Arial"/>
                <a:cs typeface="Arial"/>
                <a:sym typeface="Arial"/>
              </a:defRPr>
            </a:lvl4pPr>
            <a:lvl5pPr marL="0" marR="0" lvl="4" indent="0" algn="r" rtl="0">
              <a:spcBef>
                <a:spcPts val="0"/>
              </a:spcBef>
              <a:spcAft>
                <a:spcPts val="0"/>
              </a:spcAft>
              <a:buNone/>
              <a:defRPr sz="900">
                <a:solidFill>
                  <a:srgbClr val="595959"/>
                </a:solidFill>
                <a:latin typeface="Arial"/>
                <a:ea typeface="Arial"/>
                <a:cs typeface="Arial"/>
                <a:sym typeface="Arial"/>
              </a:defRPr>
            </a:lvl5pPr>
            <a:lvl6pPr marL="0" marR="0" lvl="5" indent="0" algn="r" rtl="0">
              <a:spcBef>
                <a:spcPts val="0"/>
              </a:spcBef>
              <a:spcAft>
                <a:spcPts val="0"/>
              </a:spcAft>
              <a:buNone/>
              <a:defRPr sz="900">
                <a:solidFill>
                  <a:srgbClr val="595959"/>
                </a:solidFill>
                <a:latin typeface="Arial"/>
                <a:ea typeface="Arial"/>
                <a:cs typeface="Arial"/>
                <a:sym typeface="Arial"/>
              </a:defRPr>
            </a:lvl6pPr>
            <a:lvl7pPr marL="0" marR="0" lvl="6" indent="0" algn="r" rtl="0">
              <a:spcBef>
                <a:spcPts val="0"/>
              </a:spcBef>
              <a:spcAft>
                <a:spcPts val="0"/>
              </a:spcAft>
              <a:buNone/>
              <a:defRPr sz="900">
                <a:solidFill>
                  <a:srgbClr val="595959"/>
                </a:solidFill>
                <a:latin typeface="Arial"/>
                <a:ea typeface="Arial"/>
                <a:cs typeface="Arial"/>
                <a:sym typeface="Arial"/>
              </a:defRPr>
            </a:lvl7pPr>
            <a:lvl8pPr marL="0" marR="0" lvl="7" indent="0" algn="r" rtl="0">
              <a:spcBef>
                <a:spcPts val="0"/>
              </a:spcBef>
              <a:spcAft>
                <a:spcPts val="0"/>
              </a:spcAft>
              <a:buNone/>
              <a:defRPr sz="900">
                <a:solidFill>
                  <a:srgbClr val="595959"/>
                </a:solidFill>
                <a:latin typeface="Arial"/>
                <a:ea typeface="Arial"/>
                <a:cs typeface="Arial"/>
                <a:sym typeface="Arial"/>
              </a:defRPr>
            </a:lvl8pPr>
            <a:lvl9pPr marL="0" marR="0" lvl="8" indent="0" algn="r" rtl="0">
              <a:spcBef>
                <a:spcPts val="0"/>
              </a:spcBef>
              <a:spcAft>
                <a:spcPts val="0"/>
              </a:spcAft>
              <a:buNone/>
              <a:defRPr sz="900">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4" name="Google Shape;34;p31"/>
          <p:cNvCxnSpPr/>
          <p:nvPr/>
        </p:nvCxnSpPr>
        <p:spPr>
          <a:xfrm>
            <a:off x="406400" y="6309360"/>
            <a:ext cx="11358880" cy="0"/>
          </a:xfrm>
          <a:prstGeom prst="straightConnector1">
            <a:avLst/>
          </a:prstGeom>
          <a:noFill/>
          <a:ln w="19050" cap="flat" cmpd="sng">
            <a:solidFill>
              <a:schemeClr val="dk1"/>
            </a:solidFill>
            <a:prstDash val="solid"/>
            <a:round/>
            <a:headEnd type="none" w="sm" len="sm"/>
            <a:tailEnd type="none" w="sm" len="sm"/>
          </a:ln>
        </p:spPr>
      </p:cxnSp>
      <p:sp>
        <p:nvSpPr>
          <p:cNvPr id="35" name="Google Shape;35;p31"/>
          <p:cNvSpPr txBox="1"/>
          <p:nvPr/>
        </p:nvSpPr>
        <p:spPr>
          <a:xfrm>
            <a:off x="413316" y="6286500"/>
            <a:ext cx="113519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US Army Corps of Engineers</a:t>
            </a:r>
            <a:endParaRPr/>
          </a:p>
        </p:txBody>
      </p:sp>
      <p:sp>
        <p:nvSpPr>
          <p:cNvPr id="36" name="Google Shape;36;p31"/>
          <p:cNvSpPr txBox="1"/>
          <p:nvPr/>
        </p:nvSpPr>
        <p:spPr>
          <a:xfrm>
            <a:off x="0" y="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
        <p:nvSpPr>
          <p:cNvPr id="37" name="Google Shape;37;p31"/>
          <p:cNvSpPr txBox="1"/>
          <p:nvPr/>
        </p:nvSpPr>
        <p:spPr>
          <a:xfrm>
            <a:off x="-6773" y="6583538"/>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Tree>
    <p:extLst>
      <p:ext uri="{BB962C8B-B14F-4D97-AF65-F5344CB8AC3E}">
        <p14:creationId xmlns:p14="http://schemas.microsoft.com/office/powerpoint/2010/main" val="2569851792"/>
      </p:ext>
    </p:extLst>
  </p:cSld>
  <p:clrMap bg1="lt1" tx1="dk1" bg2="dk2" tx2="lt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668" r:id="rId6"/>
    <p:sldLayoutId id="214748366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9.tiff"/><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tiff"/><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tiff"/><Relationship Id="rId10" Type="http://schemas.openxmlformats.org/officeDocument/2006/relationships/hyperlink" Target="https://numfocus.org/sponsored-projects" TargetMode="External"/><Relationship Id="rId4" Type="http://schemas.openxmlformats.org/officeDocument/2006/relationships/image" Target="../media/image50.tiff"/><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bmi.readthedocs.io/" TargetMode="Externa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5.gi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4.gif"/><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8.gif"/><Relationship Id="rId3" Type="http://schemas.openxmlformats.org/officeDocument/2006/relationships/image" Target="../media/image70.png"/><Relationship Id="rId7" Type="http://schemas.openxmlformats.org/officeDocument/2006/relationships/image" Target="../media/image77.gif"/><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74.gif"/><Relationship Id="rId5" Type="http://schemas.openxmlformats.org/officeDocument/2006/relationships/image" Target="../media/image76.gif"/><Relationship Id="rId4" Type="http://schemas.openxmlformats.org/officeDocument/2006/relationships/image" Target="../media/image71.png"/><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51.tiff"/><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hyperlink" Target="https://hvplot.holoviz.org/" TargetMode="External"/><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18/10/relationships/comments" Target="../comments/modernComment_26D_E8D05CFF.xml"/><Relationship Id="rId7"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5C9FEDB-1F5A-99F1-F2CE-9C98C595DD0A}"/>
              </a:ext>
            </a:extLst>
          </p:cNvPr>
          <p:cNvSpPr/>
          <p:nvPr/>
        </p:nvSpPr>
        <p:spPr>
          <a:xfrm>
            <a:off x="3572128" y="-13718"/>
            <a:ext cx="8619872" cy="6887910"/>
          </a:xfrm>
          <a:prstGeom prst="rect">
            <a:avLst/>
          </a:prstGeom>
          <a:blipFill dpi="0" rotWithShape="1">
            <a:blip r:embed="rId3" cstate="screen">
              <a:alphaModFix amt="251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18" name="Text Box 30"/>
          <p:cNvSpPr txBox="1">
            <a:spLocks noChangeArrowheads="1"/>
          </p:cNvSpPr>
          <p:nvPr/>
        </p:nvSpPr>
        <p:spPr bwMode="auto">
          <a:xfrm>
            <a:off x="3849359" y="67288"/>
            <a:ext cx="8153751" cy="1282482"/>
          </a:xfrm>
          <a:prstGeom prst="rect">
            <a:avLst/>
          </a:prstGeom>
        </p:spPr>
        <p:txBody>
          <a:bodyPr vert="horz" lIns="91440" tIns="45720" rIns="91440" bIns="45720" rtlCol="0" anchor="b">
            <a:noAutofit/>
          </a:bodyPr>
          <a:lstStyle/>
          <a:p>
            <a:pPr>
              <a:lnSpc>
                <a:spcPct val="90000"/>
              </a:lnSpc>
              <a:spcBef>
                <a:spcPct val="0"/>
              </a:spcBef>
              <a:spcAft>
                <a:spcPts val="600"/>
              </a:spcAft>
              <a:defRPr/>
            </a:pPr>
            <a:r>
              <a:rPr lang="en-US" sz="2400" b="1">
                <a:effectLst>
                  <a:outerShdw blurRad="38100" dist="38100" dir="2700000" algn="tl">
                    <a:srgbClr val="C0C0C0"/>
                  </a:outerShdw>
                </a:effectLst>
                <a:latin typeface="+mj-lt"/>
                <a:ea typeface="+mj-ea"/>
                <a:cs typeface="+mj-cs"/>
              </a:rPr>
              <a:t>Incorporating Nutrient and Heat Flow into River and Watershed Modeling to Better Predict Ecological Response across Large Scales</a:t>
            </a:r>
          </a:p>
        </p:txBody>
      </p:sp>
      <p:sp>
        <p:nvSpPr>
          <p:cNvPr id="4" name="Text Box 29">
            <a:extLst>
              <a:ext uri="{FF2B5EF4-FFF2-40B4-BE49-F238E27FC236}">
                <a16:creationId xmlns:a16="http://schemas.microsoft.com/office/drawing/2014/main" id="{739A44BD-3E7F-CA43-994D-8B7B7E03700C}"/>
              </a:ext>
            </a:extLst>
          </p:cNvPr>
          <p:cNvSpPr txBox="1">
            <a:spLocks noChangeArrowheads="1"/>
          </p:cNvSpPr>
          <p:nvPr/>
        </p:nvSpPr>
        <p:spPr bwMode="auto">
          <a:xfrm>
            <a:off x="3849358" y="2421132"/>
            <a:ext cx="6304045" cy="4262705"/>
          </a:xfrm>
          <a:prstGeom prst="rect">
            <a:avLst/>
          </a:prstGeom>
        </p:spPr>
        <p:txBody>
          <a:bodyPr vert="horz" wrap="square" lIns="91440" tIns="45720" rIns="91440" bIns="45720" rtlCol="0" anchor="t">
            <a:spAutoFit/>
          </a:bodyPr>
          <a:lstStyle/>
          <a:p>
            <a:pPr>
              <a:lnSpc>
                <a:spcPct val="90000"/>
              </a:lnSpc>
              <a:spcAft>
                <a:spcPts val="600"/>
              </a:spcAft>
            </a:pPr>
            <a:r>
              <a:rPr lang="en-US" sz="2000" dirty="0"/>
              <a:t>Engineer Research and Development Center (ERDC)</a:t>
            </a:r>
          </a:p>
          <a:p>
            <a:pPr>
              <a:lnSpc>
                <a:spcPct val="90000"/>
              </a:lnSpc>
              <a:spcAft>
                <a:spcPts val="600"/>
              </a:spcAft>
            </a:pPr>
            <a:r>
              <a:rPr lang="en-US" sz="2000" dirty="0"/>
              <a:t>U.S. Army Corps of Engineers (USACE)</a:t>
            </a:r>
          </a:p>
          <a:p>
            <a:pPr marL="342900" indent="-342900">
              <a:lnSpc>
                <a:spcPct val="90000"/>
              </a:lnSpc>
              <a:spcAft>
                <a:spcPts val="600"/>
              </a:spcAft>
              <a:buFont typeface="Arial" panose="020B0604020202020204" pitchFamily="34" charset="0"/>
              <a:buChar char="•"/>
            </a:pPr>
            <a:r>
              <a:rPr lang="en-US" sz="2000" dirty="0"/>
              <a:t>Todd Steissberg</a:t>
            </a:r>
          </a:p>
          <a:p>
            <a:pPr marL="342900" indent="-342900">
              <a:lnSpc>
                <a:spcPct val="90000"/>
              </a:lnSpc>
              <a:spcAft>
                <a:spcPts val="600"/>
              </a:spcAft>
              <a:buFont typeface="Arial" panose="020B0604020202020204" pitchFamily="34" charset="0"/>
              <a:buChar char="•"/>
            </a:pPr>
            <a:r>
              <a:rPr lang="en-US" sz="2000" dirty="0"/>
              <a:t>Isaac Mudge</a:t>
            </a:r>
          </a:p>
          <a:p>
            <a:pPr marL="342900" indent="-342900">
              <a:lnSpc>
                <a:spcPct val="90000"/>
              </a:lnSpc>
              <a:spcAft>
                <a:spcPts val="600"/>
              </a:spcAft>
              <a:buFont typeface="Arial" panose="020B0604020202020204" pitchFamily="34" charset="0"/>
              <a:buChar char="•"/>
            </a:pPr>
            <a:r>
              <a:rPr lang="en-US" sz="2000" dirty="0"/>
              <a:t>Kelsey Walak</a:t>
            </a:r>
          </a:p>
          <a:p>
            <a:pPr>
              <a:lnSpc>
                <a:spcPct val="90000"/>
              </a:lnSpc>
              <a:spcAft>
                <a:spcPts val="600"/>
              </a:spcAft>
            </a:pPr>
            <a:endParaRPr lang="en-US" sz="2000" dirty="0"/>
          </a:p>
          <a:p>
            <a:pPr>
              <a:lnSpc>
                <a:spcPct val="90000"/>
              </a:lnSpc>
              <a:spcAft>
                <a:spcPts val="600"/>
              </a:spcAft>
            </a:pPr>
            <a:r>
              <a:rPr lang="en-US" sz="2000" dirty="0"/>
              <a:t>LimnoTech</a:t>
            </a:r>
            <a:endParaRPr lang="en-US" sz="2000" dirty="0">
              <a:cs typeface="Calibri"/>
            </a:endParaRPr>
          </a:p>
          <a:p>
            <a:pPr marL="342900" indent="-342900">
              <a:lnSpc>
                <a:spcPct val="90000"/>
              </a:lnSpc>
              <a:spcAft>
                <a:spcPts val="600"/>
              </a:spcAft>
              <a:buFont typeface="Arial" panose="020B0604020202020204" pitchFamily="34" charset="0"/>
              <a:buChar char="•"/>
            </a:pPr>
            <a:r>
              <a:rPr lang="en-US" sz="2000" dirty="0"/>
              <a:t>Anthony Aufdenkampe</a:t>
            </a:r>
          </a:p>
          <a:p>
            <a:pPr marL="342900" indent="-342900">
              <a:lnSpc>
                <a:spcPct val="90000"/>
              </a:lnSpc>
              <a:spcAft>
                <a:spcPts val="600"/>
              </a:spcAft>
              <a:buFont typeface="Arial" panose="020B0604020202020204" pitchFamily="34" charset="0"/>
              <a:buChar char="•"/>
            </a:pPr>
            <a:r>
              <a:rPr lang="en-US" sz="2000" dirty="0"/>
              <a:t>Sarah Jordan</a:t>
            </a:r>
          </a:p>
          <a:p>
            <a:pPr marL="342900" indent="-342900">
              <a:lnSpc>
                <a:spcPct val="90000"/>
              </a:lnSpc>
              <a:spcAft>
                <a:spcPts val="600"/>
              </a:spcAft>
              <a:buFont typeface="Arial" panose="020B0604020202020204" pitchFamily="34" charset="0"/>
              <a:buChar char="•"/>
            </a:pPr>
            <a:r>
              <a:rPr lang="en-US" sz="2000" dirty="0"/>
              <a:t>Jason Rutyna</a:t>
            </a:r>
          </a:p>
          <a:p>
            <a:pPr marL="342900" indent="-342900">
              <a:lnSpc>
                <a:spcPct val="90000"/>
              </a:lnSpc>
              <a:spcAft>
                <a:spcPts val="600"/>
              </a:spcAft>
              <a:buFont typeface="Arial" panose="020B0604020202020204" pitchFamily="34" charset="0"/>
              <a:buChar char="•"/>
            </a:pPr>
            <a:r>
              <a:rPr lang="en-US" sz="2000"/>
              <a:t>Xavier Nogueira</a:t>
            </a:r>
            <a:endParaRPr lang="en-US" sz="2000" dirty="0"/>
          </a:p>
          <a:p>
            <a:pPr marL="342900" indent="-342900">
              <a:lnSpc>
                <a:spcPct val="90000"/>
              </a:lnSpc>
              <a:spcAft>
                <a:spcPts val="600"/>
              </a:spcAft>
              <a:buFont typeface="Arial" panose="020B0604020202020204" pitchFamily="34" charset="0"/>
              <a:buChar char="•"/>
            </a:pPr>
            <a:r>
              <a:rPr lang="en-US" sz="2000" dirty="0"/>
              <a:t>Billy Johnson</a:t>
            </a:r>
          </a:p>
        </p:txBody>
      </p:sp>
      <p:pic>
        <p:nvPicPr>
          <p:cNvPr id="5" name="Picture 4">
            <a:extLst>
              <a:ext uri="{FF2B5EF4-FFF2-40B4-BE49-F238E27FC236}">
                <a16:creationId xmlns:a16="http://schemas.microsoft.com/office/drawing/2014/main" id="{224FD99F-B8DD-B48C-44C8-1D37FFB88351}"/>
              </a:ext>
            </a:extLst>
          </p:cNvPr>
          <p:cNvPicPr>
            <a:picLocks noChangeAspect="1"/>
          </p:cNvPicPr>
          <p:nvPr/>
        </p:nvPicPr>
        <p:blipFill>
          <a:blip r:embed="rId4"/>
          <a:stretch>
            <a:fillRect/>
          </a:stretch>
        </p:blipFill>
        <p:spPr>
          <a:xfrm>
            <a:off x="-28129" y="-17963"/>
            <a:ext cx="3632915" cy="6887910"/>
          </a:xfrm>
          <a:prstGeom prst="rect">
            <a:avLst/>
          </a:prstGeom>
        </p:spPr>
      </p:pic>
      <p:grpSp>
        <p:nvGrpSpPr>
          <p:cNvPr id="2" name="Group 1">
            <a:extLst>
              <a:ext uri="{FF2B5EF4-FFF2-40B4-BE49-F238E27FC236}">
                <a16:creationId xmlns:a16="http://schemas.microsoft.com/office/drawing/2014/main" id="{D01406FB-C982-B537-4345-C52011463731}"/>
              </a:ext>
            </a:extLst>
          </p:cNvPr>
          <p:cNvGrpSpPr/>
          <p:nvPr/>
        </p:nvGrpSpPr>
        <p:grpSpPr>
          <a:xfrm>
            <a:off x="8175812" y="4890368"/>
            <a:ext cx="3724430" cy="1650195"/>
            <a:chOff x="606712" y="938956"/>
            <a:chExt cx="5475590" cy="2426087"/>
          </a:xfrm>
        </p:grpSpPr>
        <p:pic>
          <p:nvPicPr>
            <p:cNvPr id="3" name="Picture 2" descr="Icon&#10;&#10;Description automatically generated with low confidence">
              <a:extLst>
                <a:ext uri="{FF2B5EF4-FFF2-40B4-BE49-F238E27FC236}">
                  <a16:creationId xmlns:a16="http://schemas.microsoft.com/office/drawing/2014/main" id="{A8158CC8-1856-3EED-0C66-531A1C96745B}"/>
                </a:ext>
              </a:extLst>
            </p:cNvPr>
            <p:cNvPicPr>
              <a:picLocks noChangeAspect="1"/>
            </p:cNvPicPr>
            <p:nvPr/>
          </p:nvPicPr>
          <p:blipFill>
            <a:blip r:embed="rId5"/>
            <a:stretch>
              <a:fillRect/>
            </a:stretch>
          </p:blipFill>
          <p:spPr>
            <a:xfrm>
              <a:off x="686722" y="1048392"/>
              <a:ext cx="1762507" cy="1207562"/>
            </a:xfrm>
            <a:prstGeom prst="rect">
              <a:avLst/>
            </a:prstGeom>
          </p:spPr>
        </p:pic>
        <p:pic>
          <p:nvPicPr>
            <p:cNvPr id="6" name="Picture 5" descr="Text&#10;&#10;Description automatically generated">
              <a:extLst>
                <a:ext uri="{FF2B5EF4-FFF2-40B4-BE49-F238E27FC236}">
                  <a16:creationId xmlns:a16="http://schemas.microsoft.com/office/drawing/2014/main" id="{9A5B3D2A-2427-4C89-2E85-C37DFBFDDDFD}"/>
                </a:ext>
              </a:extLst>
            </p:cNvPr>
            <p:cNvPicPr>
              <a:picLocks noChangeAspect="1"/>
            </p:cNvPicPr>
            <p:nvPr/>
          </p:nvPicPr>
          <p:blipFill>
            <a:blip r:embed="rId6"/>
            <a:stretch>
              <a:fillRect/>
            </a:stretch>
          </p:blipFill>
          <p:spPr>
            <a:xfrm>
              <a:off x="606712" y="2464183"/>
              <a:ext cx="2578932" cy="900860"/>
            </a:xfrm>
            <a:prstGeom prst="rect">
              <a:avLst/>
            </a:prstGeom>
          </p:spPr>
        </p:pic>
        <p:pic>
          <p:nvPicPr>
            <p:cNvPr id="7" name="Picture 6" descr="Chart, icon&#10;&#10;Description automatically generated">
              <a:extLst>
                <a:ext uri="{FF2B5EF4-FFF2-40B4-BE49-F238E27FC236}">
                  <a16:creationId xmlns:a16="http://schemas.microsoft.com/office/drawing/2014/main" id="{2B3C3D30-C994-B9D8-AC05-ED752663C301}"/>
                </a:ext>
              </a:extLst>
            </p:cNvPr>
            <p:cNvPicPr>
              <a:picLocks noChangeAspect="1"/>
            </p:cNvPicPr>
            <p:nvPr/>
          </p:nvPicPr>
          <p:blipFill>
            <a:blip r:embed="rId7"/>
            <a:stretch>
              <a:fillRect/>
            </a:stretch>
          </p:blipFill>
          <p:spPr>
            <a:xfrm>
              <a:off x="2838559" y="938956"/>
              <a:ext cx="1413395" cy="1413395"/>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0A0118C0-0FC2-559F-A728-C65B652BB3B5}"/>
                </a:ext>
              </a:extLst>
            </p:cNvPr>
            <p:cNvPicPr>
              <a:picLocks noChangeAspect="1"/>
            </p:cNvPicPr>
            <p:nvPr/>
          </p:nvPicPr>
          <p:blipFill>
            <a:blip r:embed="rId8"/>
            <a:stretch>
              <a:fillRect/>
            </a:stretch>
          </p:blipFill>
          <p:spPr>
            <a:xfrm>
              <a:off x="4668364" y="993360"/>
              <a:ext cx="1258564" cy="1183675"/>
            </a:xfrm>
            <a:prstGeom prst="rect">
              <a:avLst/>
            </a:prstGeom>
          </p:spPr>
        </p:pic>
        <p:pic>
          <p:nvPicPr>
            <p:cNvPr id="10" name="Picture 9" descr="A blue and black logo&#10;&#10;Description automatically generated">
              <a:extLst>
                <a:ext uri="{FF2B5EF4-FFF2-40B4-BE49-F238E27FC236}">
                  <a16:creationId xmlns:a16="http://schemas.microsoft.com/office/drawing/2014/main" id="{15FBCC81-F8D1-BD3E-E129-F2709AD592F2}"/>
                </a:ext>
              </a:extLst>
            </p:cNvPr>
            <p:cNvPicPr>
              <a:picLocks noChangeAspect="1"/>
            </p:cNvPicPr>
            <p:nvPr/>
          </p:nvPicPr>
          <p:blipFill>
            <a:blip r:embed="rId9"/>
            <a:stretch>
              <a:fillRect/>
            </a:stretch>
          </p:blipFill>
          <p:spPr>
            <a:xfrm>
              <a:off x="3273788" y="2661365"/>
              <a:ext cx="2808514" cy="506495"/>
            </a:xfrm>
            <a:prstGeom prst="rect">
              <a:avLst/>
            </a:prstGeom>
          </p:spPr>
        </p:pic>
      </p:grpSp>
      <p:sp>
        <p:nvSpPr>
          <p:cNvPr id="12" name="Text Box 29">
            <a:extLst>
              <a:ext uri="{FF2B5EF4-FFF2-40B4-BE49-F238E27FC236}">
                <a16:creationId xmlns:a16="http://schemas.microsoft.com/office/drawing/2014/main" id="{47F51758-31D2-5160-C68D-99D0441C5578}"/>
              </a:ext>
            </a:extLst>
          </p:cNvPr>
          <p:cNvSpPr txBox="1">
            <a:spLocks noChangeArrowheads="1"/>
          </p:cNvSpPr>
          <p:nvPr/>
        </p:nvSpPr>
        <p:spPr bwMode="auto">
          <a:xfrm>
            <a:off x="3849358" y="1394977"/>
            <a:ext cx="7237741" cy="707886"/>
          </a:xfrm>
          <a:prstGeom prst="rect">
            <a:avLst/>
          </a:prstGeom>
        </p:spPr>
        <p:txBody>
          <a:bodyPr vert="horz" wrap="square" lIns="91440" tIns="45720" rIns="91440" bIns="45720" rtlCol="0" anchor="t">
            <a:spAutoFit/>
          </a:bodyPr>
          <a:lstStyle/>
          <a:p>
            <a:r>
              <a:rPr lang="de-DE" sz="2000">
                <a:ea typeface="+mj-ea"/>
                <a:cs typeface="+mj-cs"/>
              </a:rPr>
              <a:t>Next Generation Ecological Modeling Tools Seminar Series</a:t>
            </a:r>
          </a:p>
          <a:p>
            <a:r>
              <a:rPr lang="en-US" sz="2000">
                <a:ea typeface="+mj-ea"/>
                <a:cs typeface="+mj-cs"/>
              </a:rPr>
              <a:t>February</a:t>
            </a:r>
            <a:r>
              <a:rPr lang="de-DE" sz="2000">
                <a:ea typeface="+mj-ea"/>
                <a:cs typeface="+mj-cs"/>
              </a:rPr>
              <a:t> 14, 2024</a:t>
            </a:r>
            <a:endParaRPr lang="de-DE" sz="2000">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4643"/>
            <a:ext cx="11176000" cy="407628"/>
          </a:xfrm>
          <a:noFill/>
          <a:ln>
            <a:noFill/>
          </a:ln>
        </p:spPr>
        <p:txBody>
          <a:bodyPr spcFirstLastPara="1" wrap="square" lIns="91425" tIns="45700" rIns="91425" bIns="45700" anchor="ctr" anchorCtr="0">
            <a:noAutofit/>
          </a:bodyPr>
          <a:lstStyle/>
          <a:p>
            <a:pPr algn="ctr"/>
            <a:r>
              <a:rPr lang="en-US" sz="2800" dirty="0">
                <a:latin typeface="Calibri" panose="020F0502020204030204" pitchFamily="34" charset="0"/>
                <a:cs typeface="Calibri" panose="020F0502020204030204" pitchFamily="34" charset="0"/>
              </a:rPr>
              <a:t>Model Dimensions: River-Floodplain System</a:t>
            </a:r>
          </a:p>
        </p:txBody>
      </p:sp>
      <p:sp>
        <p:nvSpPr>
          <p:cNvPr id="7" name="Content Placeholder 4"/>
          <p:cNvSpPr>
            <a:spLocks noGrp="1"/>
          </p:cNvSpPr>
          <p:nvPr>
            <p:ph idx="1"/>
          </p:nvPr>
        </p:nvSpPr>
        <p:spPr>
          <a:xfrm>
            <a:off x="406400" y="979886"/>
            <a:ext cx="6949743" cy="4718049"/>
          </a:xfrm>
          <a:noFill/>
          <a:ln>
            <a:noFill/>
          </a:ln>
        </p:spPr>
        <p:txBody>
          <a:bodyPr spcFirstLastPara="1" wrap="square" lIns="91425" tIns="45700" rIns="91425" bIns="45700" anchor="t" anchorCtr="0">
            <a:spAutoFit/>
          </a:bodyPr>
          <a:lstStyle/>
          <a:p>
            <a:pPr marL="285750"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Unstratified river channels are often modeled as one-dimensional (1D) water bodies, varying from upstream to downstream</a:t>
            </a:r>
          </a:p>
          <a:p>
            <a:pPr marL="285750"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Hydrologic connectivity across the floodplain is important</a:t>
            </a:r>
          </a:p>
          <a:p>
            <a:pPr marL="285750"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Floodplains need to be modeled as two-dimensional (2D) water bodies, varying in all directions across the landscape</a:t>
            </a:r>
          </a:p>
        </p:txBody>
      </p:sp>
      <p:grpSp>
        <p:nvGrpSpPr>
          <p:cNvPr id="14" name="Group 13">
            <a:extLst>
              <a:ext uri="{FF2B5EF4-FFF2-40B4-BE49-F238E27FC236}">
                <a16:creationId xmlns:a16="http://schemas.microsoft.com/office/drawing/2014/main" id="{3F23E15E-9672-C69D-F6C0-3A05F97E2089}"/>
              </a:ext>
            </a:extLst>
          </p:cNvPr>
          <p:cNvGrpSpPr/>
          <p:nvPr/>
        </p:nvGrpSpPr>
        <p:grpSpPr>
          <a:xfrm>
            <a:off x="793750" y="3783803"/>
            <a:ext cx="6769100" cy="2051043"/>
            <a:chOff x="2711450" y="3857179"/>
            <a:chExt cx="6769100" cy="2051043"/>
          </a:xfrm>
        </p:grpSpPr>
        <p:pic>
          <p:nvPicPr>
            <p:cNvPr id="11" name="Picture 10">
              <a:extLst>
                <a:ext uri="{FF2B5EF4-FFF2-40B4-BE49-F238E27FC236}">
                  <a16:creationId xmlns:a16="http://schemas.microsoft.com/office/drawing/2014/main" id="{2DA3E87B-9218-ED0B-36A2-91E4D319551A}"/>
                </a:ext>
              </a:extLst>
            </p:cNvPr>
            <p:cNvPicPr>
              <a:picLocks noChangeAspect="1"/>
            </p:cNvPicPr>
            <p:nvPr/>
          </p:nvPicPr>
          <p:blipFill>
            <a:blip r:embed="rId3"/>
            <a:stretch>
              <a:fillRect/>
            </a:stretch>
          </p:blipFill>
          <p:spPr>
            <a:xfrm>
              <a:off x="2711450" y="4142922"/>
              <a:ext cx="6769100" cy="1765300"/>
            </a:xfrm>
            <a:prstGeom prst="rect">
              <a:avLst/>
            </a:prstGeom>
          </p:spPr>
        </p:pic>
        <p:sp>
          <p:nvSpPr>
            <p:cNvPr id="12" name="TextBox 11">
              <a:extLst>
                <a:ext uri="{FF2B5EF4-FFF2-40B4-BE49-F238E27FC236}">
                  <a16:creationId xmlns:a16="http://schemas.microsoft.com/office/drawing/2014/main" id="{F314E620-6F33-ABD9-114F-A6C20A4E1AFA}"/>
                </a:ext>
              </a:extLst>
            </p:cNvPr>
            <p:cNvSpPr txBox="1"/>
            <p:nvPr/>
          </p:nvSpPr>
          <p:spPr>
            <a:xfrm>
              <a:off x="4087581" y="5548087"/>
              <a:ext cx="2284190"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1D River (Channel)</a:t>
              </a:r>
            </a:p>
          </p:txBody>
        </p:sp>
        <p:sp>
          <p:nvSpPr>
            <p:cNvPr id="13" name="TextBox 12">
              <a:extLst>
                <a:ext uri="{FF2B5EF4-FFF2-40B4-BE49-F238E27FC236}">
                  <a16:creationId xmlns:a16="http://schemas.microsoft.com/office/drawing/2014/main" id="{3207F01A-6EDC-BA75-799B-FC6F0FEDB1B1}"/>
                </a:ext>
              </a:extLst>
            </p:cNvPr>
            <p:cNvSpPr txBox="1"/>
            <p:nvPr/>
          </p:nvSpPr>
          <p:spPr>
            <a:xfrm>
              <a:off x="3978725" y="3857179"/>
              <a:ext cx="3626762"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2D River (Floodplain, Wetlands)</a:t>
              </a:r>
            </a:p>
          </p:txBody>
        </p:sp>
      </p:grpSp>
      <p:sp>
        <p:nvSpPr>
          <p:cNvPr id="3" name="TextBox 2">
            <a:extLst>
              <a:ext uri="{FF2B5EF4-FFF2-40B4-BE49-F238E27FC236}">
                <a16:creationId xmlns:a16="http://schemas.microsoft.com/office/drawing/2014/main" id="{301DE596-1994-25D1-0111-41521F902667}"/>
              </a:ext>
            </a:extLst>
          </p:cNvPr>
          <p:cNvSpPr txBox="1"/>
          <p:nvPr/>
        </p:nvSpPr>
        <p:spPr>
          <a:xfrm>
            <a:off x="4753466" y="5936193"/>
            <a:ext cx="2720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Graphics by Lauren Melendez</a:t>
            </a:r>
            <a:endParaRPr lang="en-US" sz="1400" dirty="0">
              <a:cs typeface="Arial" pitchFamily="34" charset="0"/>
            </a:endParaRPr>
          </a:p>
        </p:txBody>
      </p:sp>
      <p:pic>
        <p:nvPicPr>
          <p:cNvPr id="5" name="Picture 4" descr="A picture containing map&#10;&#10;Description automatically generated">
            <a:extLst>
              <a:ext uri="{FF2B5EF4-FFF2-40B4-BE49-F238E27FC236}">
                <a16:creationId xmlns:a16="http://schemas.microsoft.com/office/drawing/2014/main" id="{2C88BB71-E8D0-C841-644E-7A6074736277}"/>
              </a:ext>
            </a:extLst>
          </p:cNvPr>
          <p:cNvPicPr>
            <a:picLocks noChangeAspect="1"/>
          </p:cNvPicPr>
          <p:nvPr/>
        </p:nvPicPr>
        <p:blipFill>
          <a:blip r:embed="rId4"/>
          <a:stretch>
            <a:fillRect/>
          </a:stretch>
        </p:blipFill>
        <p:spPr>
          <a:xfrm>
            <a:off x="7010573" y="2711958"/>
            <a:ext cx="4910344" cy="3469899"/>
          </a:xfrm>
          <a:prstGeom prst="rect">
            <a:avLst/>
          </a:prstGeom>
        </p:spPr>
      </p:pic>
      <p:pic>
        <p:nvPicPr>
          <p:cNvPr id="4" name="Picture 3">
            <a:extLst>
              <a:ext uri="{FF2B5EF4-FFF2-40B4-BE49-F238E27FC236}">
                <a16:creationId xmlns:a16="http://schemas.microsoft.com/office/drawing/2014/main" id="{F534B0DC-A195-D31A-2F44-83BDADA9557A}"/>
              </a:ext>
            </a:extLst>
          </p:cNvPr>
          <p:cNvPicPr>
            <a:picLocks noChangeAspect="1"/>
          </p:cNvPicPr>
          <p:nvPr/>
        </p:nvPicPr>
        <p:blipFill>
          <a:blip r:embed="rId5"/>
          <a:stretch>
            <a:fillRect/>
          </a:stretch>
        </p:blipFill>
        <p:spPr>
          <a:xfrm>
            <a:off x="7562850" y="952475"/>
            <a:ext cx="3124430" cy="2601088"/>
          </a:xfrm>
          <a:prstGeom prst="rect">
            <a:avLst/>
          </a:prstGeom>
        </p:spPr>
      </p:pic>
    </p:spTree>
    <p:extLst>
      <p:ext uri="{BB962C8B-B14F-4D97-AF65-F5344CB8AC3E}">
        <p14:creationId xmlns:p14="http://schemas.microsoft.com/office/powerpoint/2010/main" val="308018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142866" y="262613"/>
            <a:ext cx="11827461"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mj-lt"/>
                <a:cs typeface="Times New Roman" panose="02020603050405020304" pitchFamily="18" charset="0"/>
              </a:rPr>
              <a:t>ClearWater-Riverine: 2D Water Quality Modeling with HEC-RAS and GSSHA </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3" y="825320"/>
            <a:ext cx="7218218" cy="5422047"/>
          </a:xfrm>
          <a:noFill/>
          <a:ln>
            <a:noFill/>
          </a:ln>
        </p:spPr>
        <p:txBody>
          <a:bodyPr spcFirstLastPara="1" vert="horz" wrap="square" lIns="91440" tIns="45720" rIns="91440" bIns="45720" rtlCol="0" anchor="t" anchorCtr="0">
            <a:noAutofit/>
          </a:bodyPr>
          <a:lstStyle/>
          <a:p>
            <a:pPr marL="228600"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ClearWater Modules:</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Compute heat budget and constituent kinetics for a single cell</a:t>
            </a:r>
          </a:p>
          <a:p>
            <a:pPr marL="228600"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ClearWater Engine:</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Computes advection-diffusion across the model grid at each time step</a:t>
            </a:r>
          </a:p>
          <a:p>
            <a:pPr marL="228600"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ClearWater Framework:</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Links water quality and ecological models with water resources models</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Controls</a:t>
            </a:r>
          </a:p>
          <a:p>
            <a:pPr marL="1143000" lvl="2"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Model input and output</a:t>
            </a:r>
          </a:p>
          <a:p>
            <a:pPr marL="1143000" lvl="2"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Time steps (computational, input, and output)</a:t>
            </a:r>
          </a:p>
          <a:p>
            <a:pPr marL="1143000" lvl="2"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Simulation of transport across the model grid</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Coordinates engine, modules, and data</a:t>
            </a:r>
          </a:p>
          <a:p>
            <a:pPr marL="228600"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Inputs</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Volumetric flows, velocities, depths</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Model grid (bathymetry)</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Observed meteorology and water quality time series</a:t>
            </a:r>
          </a:p>
          <a:p>
            <a:pPr marL="228600"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Outputs</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Time series of 2D water quality grids, one time series per variable</a:t>
            </a:r>
          </a:p>
          <a:p>
            <a:pPr marL="685800" lvl="1" indent="-228600">
              <a:lnSpc>
                <a:spcPct val="110000"/>
              </a:lnSpc>
              <a:spcBef>
                <a:spcPts val="0"/>
              </a:spcBef>
              <a:buClr>
                <a:srgbClr val="000000"/>
              </a:buClr>
              <a:buFont typeface="Arial" panose="020B0604020202020204" pitchFamily="34" charset="0"/>
              <a:buChar char="•"/>
            </a:pPr>
            <a:r>
              <a:rPr lang="en-US" sz="1700" b="0" dirty="0">
                <a:solidFill>
                  <a:schemeClr val="tx1"/>
                </a:solidFill>
                <a:latin typeface="Calibri" panose="020F0502020204030204" pitchFamily="34" charset="0"/>
                <a:cs typeface="Calibri" panose="020F0502020204030204" pitchFamily="34" charset="0"/>
              </a:rPr>
              <a:t>Time series of simulated hydrodynamic and water quality data at user-selected locations</a:t>
            </a:r>
          </a:p>
        </p:txBody>
      </p:sp>
      <p:grpSp>
        <p:nvGrpSpPr>
          <p:cNvPr id="6" name="Group 5">
            <a:extLst>
              <a:ext uri="{FF2B5EF4-FFF2-40B4-BE49-F238E27FC236}">
                <a16:creationId xmlns:a16="http://schemas.microsoft.com/office/drawing/2014/main" id="{BB43DCEC-6F48-67F9-5DEB-767AB2F96ADF}"/>
              </a:ext>
            </a:extLst>
          </p:cNvPr>
          <p:cNvGrpSpPr/>
          <p:nvPr/>
        </p:nvGrpSpPr>
        <p:grpSpPr>
          <a:xfrm>
            <a:off x="7592291" y="757080"/>
            <a:ext cx="4225636" cy="5466038"/>
            <a:chOff x="7592291" y="757080"/>
            <a:chExt cx="4225636" cy="5466038"/>
          </a:xfrm>
        </p:grpSpPr>
        <p:pic>
          <p:nvPicPr>
            <p:cNvPr id="5" name="Picture 4">
              <a:extLst>
                <a:ext uri="{FF2B5EF4-FFF2-40B4-BE49-F238E27FC236}">
                  <a16:creationId xmlns:a16="http://schemas.microsoft.com/office/drawing/2014/main" id="{03895899-5BFF-F796-712B-8F1077516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291" y="757080"/>
              <a:ext cx="4225636" cy="5466038"/>
            </a:xfrm>
            <a:prstGeom prst="rect">
              <a:avLst/>
            </a:prstGeom>
          </p:spPr>
        </p:pic>
        <p:sp>
          <p:nvSpPr>
            <p:cNvPr id="2" name="TextBox 1">
              <a:extLst>
                <a:ext uri="{FF2B5EF4-FFF2-40B4-BE49-F238E27FC236}">
                  <a16:creationId xmlns:a16="http://schemas.microsoft.com/office/drawing/2014/main" id="{2B274F79-5884-B4AC-AF0E-0834A24DEEC1}"/>
                </a:ext>
              </a:extLst>
            </p:cNvPr>
            <p:cNvSpPr txBox="1"/>
            <p:nvPr/>
          </p:nvSpPr>
          <p:spPr>
            <a:xfrm>
              <a:off x="8261913" y="1027027"/>
              <a:ext cx="2885698" cy="307777"/>
            </a:xfrm>
            <a:prstGeom prst="rect">
              <a:avLst/>
            </a:prstGeom>
            <a:solidFill>
              <a:schemeClr val="bg1"/>
            </a:solidFill>
          </p:spPr>
          <p:txBody>
            <a:bodyPr wrap="square" rtlCol="0">
              <a:spAutoFit/>
            </a:bodyPr>
            <a:lstStyle/>
            <a:p>
              <a:pPr algn="ctr"/>
              <a:r>
                <a:rPr lang="en-US" sz="1400" dirty="0"/>
                <a:t>2D Water Quality Model</a:t>
              </a:r>
            </a:p>
          </p:txBody>
        </p:sp>
      </p:grpSp>
    </p:spTree>
    <p:extLst>
      <p:ext uri="{BB962C8B-B14F-4D97-AF65-F5344CB8AC3E}">
        <p14:creationId xmlns:p14="http://schemas.microsoft.com/office/powerpoint/2010/main" val="2705585501"/>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C83E4-7121-051B-A7FB-0B9D4955E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C40EE-28FF-1B8A-4E86-FA8E5F848281}"/>
              </a:ext>
            </a:extLst>
          </p:cNvPr>
          <p:cNvSpPr>
            <a:spLocks noGrp="1"/>
          </p:cNvSpPr>
          <p:nvPr>
            <p:ph type="title"/>
          </p:nvPr>
        </p:nvSpPr>
        <p:spPr>
          <a:xfrm>
            <a:off x="915466" y="1343324"/>
            <a:ext cx="4097778" cy="1255325"/>
          </a:xfrm>
        </p:spPr>
        <p:txBody>
          <a:bodyPr/>
          <a:lstStyle/>
          <a:p>
            <a:r>
              <a:rPr lang="en-US" dirty="0"/>
              <a:t>Developing Python versions of TSM &amp; NSM</a:t>
            </a:r>
          </a:p>
        </p:txBody>
      </p:sp>
      <p:sp>
        <p:nvSpPr>
          <p:cNvPr id="3" name="Text Placeholder 3">
            <a:extLst>
              <a:ext uri="{FF2B5EF4-FFF2-40B4-BE49-F238E27FC236}">
                <a16:creationId xmlns:a16="http://schemas.microsoft.com/office/drawing/2014/main" id="{53E63CE8-EDA7-595A-FDF7-35B6D4CF909C}"/>
              </a:ext>
            </a:extLst>
          </p:cNvPr>
          <p:cNvSpPr>
            <a:spLocks noGrp="1"/>
          </p:cNvSpPr>
          <p:nvPr>
            <p:ph type="body" idx="1"/>
          </p:nvPr>
        </p:nvSpPr>
        <p:spPr>
          <a:xfrm>
            <a:off x="915467" y="2620651"/>
            <a:ext cx="4097778" cy="1933681"/>
          </a:xfrm>
        </p:spPr>
        <p:txBody>
          <a:bodyPr/>
          <a:lstStyle/>
          <a:p>
            <a:pPr marL="101600" indent="0">
              <a:buNone/>
            </a:pPr>
            <a:r>
              <a:rPr lang="en-US" dirty="0"/>
              <a:t>Isaac and Kelsey</a:t>
            </a:r>
          </a:p>
        </p:txBody>
      </p:sp>
    </p:spTree>
    <p:extLst>
      <p:ext uri="{BB962C8B-B14F-4D97-AF65-F5344CB8AC3E}">
        <p14:creationId xmlns:p14="http://schemas.microsoft.com/office/powerpoint/2010/main" val="301730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7631-2576-E0E0-D733-B80D683C43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2EA03D-CA9D-3452-E454-0B47F0D8D6C5}"/>
              </a:ext>
            </a:extLst>
          </p:cNvPr>
          <p:cNvSpPr>
            <a:spLocks noGrp="1"/>
          </p:cNvSpPr>
          <p:nvPr>
            <p:ph type="title"/>
          </p:nvPr>
        </p:nvSpPr>
        <p:spPr>
          <a:xfrm>
            <a:off x="406400" y="429021"/>
            <a:ext cx="4241320" cy="4511114"/>
          </a:xfrm>
        </p:spPr>
        <p:txBody>
          <a:bodyPr anchor="t"/>
          <a:lstStyle/>
          <a:p>
            <a:r>
              <a:rPr lang="en-US"/>
              <a:t>Nutrient Simulation Module (NSM) Processes</a:t>
            </a:r>
          </a:p>
        </p:txBody>
      </p:sp>
      <p:pic>
        <p:nvPicPr>
          <p:cNvPr id="2" name="Picture 1" descr="A diagram of a chemical reaction&#10;&#10;Description automatically generated">
            <a:extLst>
              <a:ext uri="{FF2B5EF4-FFF2-40B4-BE49-F238E27FC236}">
                <a16:creationId xmlns:a16="http://schemas.microsoft.com/office/drawing/2014/main" id="{EF2CCC3E-CF79-85E5-DA99-F2F2DE34356C}"/>
              </a:ext>
            </a:extLst>
          </p:cNvPr>
          <p:cNvPicPr>
            <a:picLocks noChangeAspect="1"/>
          </p:cNvPicPr>
          <p:nvPr/>
        </p:nvPicPr>
        <p:blipFill>
          <a:blip r:embed="rId3"/>
          <a:stretch>
            <a:fillRect/>
          </a:stretch>
        </p:blipFill>
        <p:spPr>
          <a:xfrm>
            <a:off x="4647720" y="395730"/>
            <a:ext cx="6571978" cy="5492151"/>
          </a:xfrm>
          <a:prstGeom prst="rect">
            <a:avLst/>
          </a:prstGeom>
        </p:spPr>
      </p:pic>
      <p:sp>
        <p:nvSpPr>
          <p:cNvPr id="3" name="TextBox 2">
            <a:extLst>
              <a:ext uri="{FF2B5EF4-FFF2-40B4-BE49-F238E27FC236}">
                <a16:creationId xmlns:a16="http://schemas.microsoft.com/office/drawing/2014/main" id="{1D0CB709-7808-E032-3C52-792094025119}"/>
              </a:ext>
            </a:extLst>
          </p:cNvPr>
          <p:cNvSpPr txBox="1"/>
          <p:nvPr/>
        </p:nvSpPr>
        <p:spPr>
          <a:xfrm>
            <a:off x="8550233" y="5786123"/>
            <a:ext cx="3325091" cy="307777"/>
          </a:xfrm>
          <a:prstGeom prst="rect">
            <a:avLst/>
          </a:prstGeom>
          <a:noFill/>
        </p:spPr>
        <p:txBody>
          <a:bodyPr wrap="square" rtlCol="0">
            <a:spAutoFit/>
          </a:bodyPr>
          <a:lstStyle/>
          <a:p>
            <a:r>
              <a:rPr lang="en-US" sz="1400"/>
              <a:t>Zhang &amp; Johnson, 2016</a:t>
            </a:r>
          </a:p>
        </p:txBody>
      </p:sp>
    </p:spTree>
    <p:extLst>
      <p:ext uri="{BB962C8B-B14F-4D97-AF65-F5344CB8AC3E}">
        <p14:creationId xmlns:p14="http://schemas.microsoft.com/office/powerpoint/2010/main" val="1879941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406401" y="888149"/>
            <a:ext cx="5743898" cy="5257347"/>
          </a:xfrm>
          <a:prstGeom prst="rect">
            <a:avLst/>
          </a:prstGeom>
          <a:noFill/>
          <a:ln>
            <a:noFill/>
          </a:ln>
        </p:spPr>
        <p:txBody>
          <a:bodyPr spcFirstLastPara="1" wrap="square" lIns="91425" tIns="45700" rIns="91425" bIns="45700" anchor="t" anchorCtr="0">
            <a:noAutofit/>
          </a:bodyPr>
          <a:lstStyle/>
          <a:p>
            <a:pPr marL="285750" indent="-285750">
              <a:lnSpc>
                <a:spcPct val="120000"/>
              </a:lnSpc>
              <a:spcBef>
                <a:spcPts val="0"/>
              </a:spcBef>
              <a:buClr>
                <a:srgbClr val="3F3F3F"/>
              </a:buClr>
              <a:buFont typeface="Arial"/>
              <a:buChar char="•"/>
            </a:pPr>
            <a:r>
              <a:rPr lang="en-US" sz="2500" b="0" dirty="0">
                <a:latin typeface="Calibri"/>
                <a:cs typeface="Calibri"/>
              </a:rPr>
              <a:t>Legacy NSM and TSM written in Fortran </a:t>
            </a:r>
          </a:p>
          <a:p>
            <a:pPr marL="285750" indent="-285750">
              <a:lnSpc>
                <a:spcPct val="120000"/>
              </a:lnSpc>
              <a:spcBef>
                <a:spcPts val="0"/>
              </a:spcBef>
              <a:buClr>
                <a:srgbClr val="3F3F3F"/>
              </a:buClr>
              <a:buFont typeface="Arial"/>
              <a:buChar char="•"/>
            </a:pPr>
            <a:r>
              <a:rPr lang="en-US" sz="2500" b="0" dirty="0">
                <a:latin typeface="Calibri"/>
                <a:cs typeface="Calibri"/>
              </a:rPr>
              <a:t>New versions of NSM and TSM written in Python</a:t>
            </a:r>
          </a:p>
          <a:p>
            <a:pPr marL="742950" lvl="1" indent="-285750">
              <a:lnSpc>
                <a:spcPct val="120000"/>
              </a:lnSpc>
              <a:spcBef>
                <a:spcPts val="0"/>
              </a:spcBef>
              <a:buClr>
                <a:srgbClr val="3F3F3F"/>
              </a:buClr>
            </a:pPr>
            <a:r>
              <a:rPr lang="en-US" sz="2500" b="0" dirty="0">
                <a:latin typeface="Calibri"/>
                <a:cs typeface="Calibri"/>
              </a:rPr>
              <a:t>Single cell calculations</a:t>
            </a:r>
          </a:p>
          <a:p>
            <a:pPr marL="742950" lvl="1" indent="-285750">
              <a:lnSpc>
                <a:spcPct val="120000"/>
              </a:lnSpc>
              <a:spcBef>
                <a:spcPts val="0"/>
              </a:spcBef>
              <a:buClr>
                <a:srgbClr val="3F3F3F"/>
              </a:buClr>
            </a:pPr>
            <a:r>
              <a:rPr lang="en-US" sz="2500" b="0" dirty="0">
                <a:latin typeface="Calibri"/>
                <a:cs typeface="Calibri"/>
              </a:rPr>
              <a:t>Python framework will iterate computations for multiple cells</a:t>
            </a:r>
            <a:endParaRPr lang="en-US" sz="2500" b="0" dirty="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algn="ctr"/>
            <a:r>
              <a:rPr lang="en-US" sz="2400" dirty="0">
                <a:solidFill>
                  <a:schemeClr val="tx1"/>
                </a:solidFill>
                <a:latin typeface="Calibri"/>
                <a:cs typeface="Calibri"/>
              </a:rPr>
              <a:t>Developing new Python-based Modules</a:t>
            </a:r>
            <a:endParaRPr lang="en-US" dirty="0">
              <a:solidFill>
                <a:schemeClr val="tx1"/>
              </a:solidFill>
            </a:endParaRPr>
          </a:p>
        </p:txBody>
      </p:sp>
      <p:pic>
        <p:nvPicPr>
          <p:cNvPr id="2" name="Picture 1" descr="Python Logo Transparent - myscrappylittlelife">
            <a:extLst>
              <a:ext uri="{FF2B5EF4-FFF2-40B4-BE49-F238E27FC236}">
                <a16:creationId xmlns:a16="http://schemas.microsoft.com/office/drawing/2014/main" id="{BF3F30A7-0D80-8092-B9E1-7311AB77A061}"/>
              </a:ext>
            </a:extLst>
          </p:cNvPr>
          <p:cNvPicPr>
            <a:picLocks noChangeAspect="1"/>
          </p:cNvPicPr>
          <p:nvPr/>
        </p:nvPicPr>
        <p:blipFill>
          <a:blip r:embed="rId3"/>
          <a:stretch>
            <a:fillRect/>
          </a:stretch>
        </p:blipFill>
        <p:spPr>
          <a:xfrm>
            <a:off x="8810313" y="1023860"/>
            <a:ext cx="1067113" cy="1187659"/>
          </a:xfrm>
          <a:prstGeom prst="rect">
            <a:avLst/>
          </a:prstGeom>
          <a:ln>
            <a:solidFill>
              <a:schemeClr val="bg1"/>
            </a:solidFill>
          </a:ln>
        </p:spPr>
      </p:pic>
      <p:pic>
        <p:nvPicPr>
          <p:cNvPr id="3" name="Picture 2" descr="Fortran Programming Language: History, Features and Applications - Answersjet">
            <a:extLst>
              <a:ext uri="{FF2B5EF4-FFF2-40B4-BE49-F238E27FC236}">
                <a16:creationId xmlns:a16="http://schemas.microsoft.com/office/drawing/2014/main" id="{B720D07E-C18F-B6B9-3470-30710B006305}"/>
              </a:ext>
            </a:extLst>
          </p:cNvPr>
          <p:cNvPicPr>
            <a:picLocks noChangeAspect="1"/>
          </p:cNvPicPr>
          <p:nvPr/>
        </p:nvPicPr>
        <p:blipFill rotWithShape="1">
          <a:blip r:embed="rId4"/>
          <a:srcRect l="25571" t="18652" r="21918" b="14634"/>
          <a:stretch/>
        </p:blipFill>
        <p:spPr>
          <a:xfrm>
            <a:off x="6610662" y="885103"/>
            <a:ext cx="1440496" cy="1370648"/>
          </a:xfrm>
          <a:prstGeom prst="rect">
            <a:avLst/>
          </a:prstGeom>
        </p:spPr>
      </p:pic>
      <p:sp>
        <p:nvSpPr>
          <p:cNvPr id="4" name="Arrow: Right 3">
            <a:extLst>
              <a:ext uri="{FF2B5EF4-FFF2-40B4-BE49-F238E27FC236}">
                <a16:creationId xmlns:a16="http://schemas.microsoft.com/office/drawing/2014/main" id="{CA690A92-6955-1D71-9A68-0B848647FF83}"/>
              </a:ext>
            </a:extLst>
          </p:cNvPr>
          <p:cNvSpPr/>
          <p:nvPr/>
        </p:nvSpPr>
        <p:spPr>
          <a:xfrm>
            <a:off x="8053093" y="1435822"/>
            <a:ext cx="524655" cy="31229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14" name="Group 13">
            <a:extLst>
              <a:ext uri="{FF2B5EF4-FFF2-40B4-BE49-F238E27FC236}">
                <a16:creationId xmlns:a16="http://schemas.microsoft.com/office/drawing/2014/main" id="{1581926B-E3F2-8A75-9791-189EE6DB8567}"/>
              </a:ext>
            </a:extLst>
          </p:cNvPr>
          <p:cNvGrpSpPr/>
          <p:nvPr/>
        </p:nvGrpSpPr>
        <p:grpSpPr>
          <a:xfrm>
            <a:off x="7839518" y="2790111"/>
            <a:ext cx="1041361" cy="963652"/>
            <a:chOff x="6907073" y="3116630"/>
            <a:chExt cx="1362203" cy="1204284"/>
          </a:xfrm>
        </p:grpSpPr>
        <p:sp>
          <p:nvSpPr>
            <p:cNvPr id="5" name="Rectangle 4">
              <a:extLst>
                <a:ext uri="{FF2B5EF4-FFF2-40B4-BE49-F238E27FC236}">
                  <a16:creationId xmlns:a16="http://schemas.microsoft.com/office/drawing/2014/main" id="{9F52255E-1379-3DE6-873C-E1F8D5D80B6B}"/>
                </a:ext>
              </a:extLst>
            </p:cNvPr>
            <p:cNvSpPr/>
            <p:nvPr/>
          </p:nvSpPr>
          <p:spPr>
            <a:xfrm>
              <a:off x="6913799" y="3121353"/>
              <a:ext cx="1011836" cy="93688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86ECBD-17D0-F4E5-5135-B558285219E2}"/>
                </a:ext>
              </a:extLst>
            </p:cNvPr>
            <p:cNvSpPr/>
            <p:nvPr/>
          </p:nvSpPr>
          <p:spPr>
            <a:xfrm>
              <a:off x="7251077" y="3383680"/>
              <a:ext cx="1011836" cy="93688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0C96EA6-9005-70AD-C58E-18C4EC4F5063}"/>
                </a:ext>
              </a:extLst>
            </p:cNvPr>
            <p:cNvCxnSpPr>
              <a:cxnSpLocks/>
            </p:cNvCxnSpPr>
            <p:nvPr/>
          </p:nvCxnSpPr>
          <p:spPr>
            <a:xfrm>
              <a:off x="6907073" y="4051159"/>
              <a:ext cx="345005" cy="26975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B8CB9F5-D01A-42BB-07A7-3FF9814EFEFC}"/>
                </a:ext>
              </a:extLst>
            </p:cNvPr>
            <p:cNvCxnSpPr>
              <a:cxnSpLocks/>
            </p:cNvCxnSpPr>
            <p:nvPr/>
          </p:nvCxnSpPr>
          <p:spPr>
            <a:xfrm>
              <a:off x="6925045" y="3134602"/>
              <a:ext cx="327034" cy="25178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3A402D-4CD7-9905-2C4A-7C6DE2835AFD}"/>
                </a:ext>
              </a:extLst>
            </p:cNvPr>
            <p:cNvCxnSpPr>
              <a:cxnSpLocks/>
            </p:cNvCxnSpPr>
            <p:nvPr/>
          </p:nvCxnSpPr>
          <p:spPr>
            <a:xfrm>
              <a:off x="7935053" y="3116630"/>
              <a:ext cx="334223" cy="26975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FC2FB1-012F-C29A-052F-7A517B8E3098}"/>
                </a:ext>
              </a:extLst>
            </p:cNvPr>
            <p:cNvCxnSpPr>
              <a:cxnSpLocks/>
            </p:cNvCxnSpPr>
            <p:nvPr/>
          </p:nvCxnSpPr>
          <p:spPr>
            <a:xfrm>
              <a:off x="7920675" y="4051158"/>
              <a:ext cx="334223" cy="26975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Arrow: Right 15">
            <a:extLst>
              <a:ext uri="{FF2B5EF4-FFF2-40B4-BE49-F238E27FC236}">
                <a16:creationId xmlns:a16="http://schemas.microsoft.com/office/drawing/2014/main" id="{0D34BEFE-6F7E-3537-8AB1-DD4D6351647A}"/>
              </a:ext>
            </a:extLst>
          </p:cNvPr>
          <p:cNvSpPr/>
          <p:nvPr/>
        </p:nvSpPr>
        <p:spPr>
          <a:xfrm>
            <a:off x="7451514" y="3405329"/>
            <a:ext cx="524655" cy="8169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8" name="Arrow: Right 27">
            <a:extLst>
              <a:ext uri="{FF2B5EF4-FFF2-40B4-BE49-F238E27FC236}">
                <a16:creationId xmlns:a16="http://schemas.microsoft.com/office/drawing/2014/main" id="{90F17160-8FB8-6AAF-34F8-E57FEC9FDBAB}"/>
              </a:ext>
            </a:extLst>
          </p:cNvPr>
          <p:cNvSpPr/>
          <p:nvPr/>
        </p:nvSpPr>
        <p:spPr>
          <a:xfrm>
            <a:off x="7451514" y="3234881"/>
            <a:ext cx="524655" cy="8169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9" name="Arrow: Right 28">
            <a:extLst>
              <a:ext uri="{FF2B5EF4-FFF2-40B4-BE49-F238E27FC236}">
                <a16:creationId xmlns:a16="http://schemas.microsoft.com/office/drawing/2014/main" id="{8ADCE084-EA8C-3F7A-F4BF-E86C1786B92E}"/>
              </a:ext>
            </a:extLst>
          </p:cNvPr>
          <p:cNvSpPr/>
          <p:nvPr/>
        </p:nvSpPr>
        <p:spPr>
          <a:xfrm>
            <a:off x="7451514" y="3054407"/>
            <a:ext cx="524655" cy="8169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0" name="Arrow: Right 29">
            <a:extLst>
              <a:ext uri="{FF2B5EF4-FFF2-40B4-BE49-F238E27FC236}">
                <a16:creationId xmlns:a16="http://schemas.microsoft.com/office/drawing/2014/main" id="{D32A3C01-F632-79C1-6BE9-43E5DF29F604}"/>
              </a:ext>
            </a:extLst>
          </p:cNvPr>
          <p:cNvSpPr/>
          <p:nvPr/>
        </p:nvSpPr>
        <p:spPr>
          <a:xfrm>
            <a:off x="8734882" y="3435408"/>
            <a:ext cx="524655" cy="8169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1" name="Arrow: Right 30">
            <a:extLst>
              <a:ext uri="{FF2B5EF4-FFF2-40B4-BE49-F238E27FC236}">
                <a16:creationId xmlns:a16="http://schemas.microsoft.com/office/drawing/2014/main" id="{E5FAAD25-5B9A-F865-3B56-F4272ECEA00F}"/>
              </a:ext>
            </a:extLst>
          </p:cNvPr>
          <p:cNvSpPr/>
          <p:nvPr/>
        </p:nvSpPr>
        <p:spPr>
          <a:xfrm>
            <a:off x="8734882" y="3264959"/>
            <a:ext cx="524655" cy="8169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2" name="Arrow: Right 31">
            <a:extLst>
              <a:ext uri="{FF2B5EF4-FFF2-40B4-BE49-F238E27FC236}">
                <a16:creationId xmlns:a16="http://schemas.microsoft.com/office/drawing/2014/main" id="{7D6E9D68-9C85-8434-021B-634DA3330FCB}"/>
              </a:ext>
            </a:extLst>
          </p:cNvPr>
          <p:cNvSpPr/>
          <p:nvPr/>
        </p:nvSpPr>
        <p:spPr>
          <a:xfrm>
            <a:off x="8734882" y="3084486"/>
            <a:ext cx="524655" cy="8169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33" name="Picture 32" descr="A black and white cube&#10;&#10;Description automatically generated">
            <a:extLst>
              <a:ext uri="{FF2B5EF4-FFF2-40B4-BE49-F238E27FC236}">
                <a16:creationId xmlns:a16="http://schemas.microsoft.com/office/drawing/2014/main" id="{DB94C7AB-3EDF-70B1-802F-07B8DC7166C1}"/>
              </a:ext>
            </a:extLst>
          </p:cNvPr>
          <p:cNvPicPr>
            <a:picLocks noChangeAspect="1"/>
          </p:cNvPicPr>
          <p:nvPr/>
        </p:nvPicPr>
        <p:blipFill rotWithShape="1">
          <a:blip r:embed="rId5"/>
          <a:srcRect r="704"/>
          <a:stretch/>
        </p:blipFill>
        <p:spPr>
          <a:xfrm>
            <a:off x="6709846" y="4317120"/>
            <a:ext cx="1287874" cy="1556363"/>
          </a:xfrm>
          <a:prstGeom prst="rect">
            <a:avLst/>
          </a:prstGeom>
          <a:ln>
            <a:solidFill>
              <a:schemeClr val="bg1"/>
            </a:solidFill>
          </a:ln>
        </p:spPr>
      </p:pic>
      <p:pic>
        <p:nvPicPr>
          <p:cNvPr id="34" name="Picture 33" descr="A grid of squares with text&#10;&#10;Description automatically generated">
            <a:extLst>
              <a:ext uri="{FF2B5EF4-FFF2-40B4-BE49-F238E27FC236}">
                <a16:creationId xmlns:a16="http://schemas.microsoft.com/office/drawing/2014/main" id="{38453022-8337-20B5-27A6-28240199B63E}"/>
              </a:ext>
            </a:extLst>
          </p:cNvPr>
          <p:cNvPicPr>
            <a:picLocks noChangeAspect="1"/>
          </p:cNvPicPr>
          <p:nvPr/>
        </p:nvPicPr>
        <p:blipFill>
          <a:blip r:embed="rId6"/>
          <a:stretch>
            <a:fillRect/>
          </a:stretch>
        </p:blipFill>
        <p:spPr>
          <a:xfrm>
            <a:off x="8577826" y="4618299"/>
            <a:ext cx="1624514" cy="962918"/>
          </a:xfrm>
          <a:prstGeom prst="rect">
            <a:avLst/>
          </a:prstGeom>
          <a:ln>
            <a:solidFill>
              <a:schemeClr val="bg1"/>
            </a:solidFill>
          </a:ln>
        </p:spPr>
      </p:pic>
    </p:spTree>
    <p:extLst>
      <p:ext uri="{BB962C8B-B14F-4D97-AF65-F5344CB8AC3E}">
        <p14:creationId xmlns:p14="http://schemas.microsoft.com/office/powerpoint/2010/main" val="3695872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C853C9-CEDA-9506-0E52-56650E3FDB2F}"/>
              </a:ext>
            </a:extLst>
          </p:cNvPr>
          <p:cNvSpPr>
            <a:spLocks noGrp="1"/>
          </p:cNvSpPr>
          <p:nvPr>
            <p:ph type="title"/>
          </p:nvPr>
        </p:nvSpPr>
        <p:spPr>
          <a:xfrm>
            <a:off x="406400" y="417147"/>
            <a:ext cx="11176000" cy="806451"/>
          </a:xfrm>
        </p:spPr>
        <p:txBody>
          <a:bodyPr anchor="t"/>
          <a:lstStyle/>
          <a:p>
            <a:r>
              <a:rPr lang="en-US"/>
              <a:t>Temperature Simulation Module (TSM) Processes</a:t>
            </a:r>
          </a:p>
        </p:txBody>
      </p:sp>
      <p:pic>
        <p:nvPicPr>
          <p:cNvPr id="3" name="Picture 2">
            <a:extLst>
              <a:ext uri="{FF2B5EF4-FFF2-40B4-BE49-F238E27FC236}">
                <a16:creationId xmlns:a16="http://schemas.microsoft.com/office/drawing/2014/main" id="{EDFA0DD2-7246-72C0-875C-78EE04EDFE34}"/>
              </a:ext>
            </a:extLst>
          </p:cNvPr>
          <p:cNvPicPr>
            <a:picLocks noChangeAspect="1"/>
          </p:cNvPicPr>
          <p:nvPr/>
        </p:nvPicPr>
        <p:blipFill>
          <a:blip r:embed="rId3"/>
          <a:stretch>
            <a:fillRect/>
          </a:stretch>
        </p:blipFill>
        <p:spPr>
          <a:xfrm>
            <a:off x="884547" y="1524577"/>
            <a:ext cx="10422906" cy="4214046"/>
          </a:xfrm>
          <a:prstGeom prst="rect">
            <a:avLst/>
          </a:prstGeom>
        </p:spPr>
      </p:pic>
      <p:sp>
        <p:nvSpPr>
          <p:cNvPr id="6" name="TextBox 5">
            <a:extLst>
              <a:ext uri="{FF2B5EF4-FFF2-40B4-BE49-F238E27FC236}">
                <a16:creationId xmlns:a16="http://schemas.microsoft.com/office/drawing/2014/main" id="{6B82CDC0-8980-17D2-74BA-2E5710959CFF}"/>
              </a:ext>
            </a:extLst>
          </p:cNvPr>
          <p:cNvSpPr txBox="1"/>
          <p:nvPr/>
        </p:nvSpPr>
        <p:spPr>
          <a:xfrm>
            <a:off x="8550233" y="5786123"/>
            <a:ext cx="3325091" cy="307777"/>
          </a:xfrm>
          <a:prstGeom prst="rect">
            <a:avLst/>
          </a:prstGeom>
          <a:noFill/>
        </p:spPr>
        <p:txBody>
          <a:bodyPr wrap="square" rtlCol="0">
            <a:spAutoFit/>
          </a:bodyPr>
          <a:lstStyle/>
          <a:p>
            <a:r>
              <a:rPr lang="en-US" sz="1400"/>
              <a:t>Zhang &amp; Johnson, 2016</a:t>
            </a:r>
          </a:p>
        </p:txBody>
      </p:sp>
    </p:spTree>
    <p:extLst>
      <p:ext uri="{BB962C8B-B14F-4D97-AF65-F5344CB8AC3E}">
        <p14:creationId xmlns:p14="http://schemas.microsoft.com/office/powerpoint/2010/main" val="1318192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406401" y="878969"/>
            <a:ext cx="7992210" cy="5266527"/>
          </a:xfrm>
          <a:prstGeom prst="rect">
            <a:avLst/>
          </a:prstGeom>
          <a:noFill/>
          <a:ln>
            <a:noFill/>
          </a:ln>
        </p:spPr>
        <p:txBody>
          <a:bodyPr spcFirstLastPara="1" wrap="square" lIns="91425" tIns="45700" rIns="91425" bIns="45700" anchor="t" anchorCtr="0">
            <a:noAutofit/>
          </a:bodyPr>
          <a:lstStyle/>
          <a:p>
            <a:pPr marL="285750" indent="-285750">
              <a:lnSpc>
                <a:spcPct val="120000"/>
              </a:lnSpc>
              <a:spcBef>
                <a:spcPts val="0"/>
              </a:spcBef>
              <a:buClr>
                <a:srgbClr val="3F3F3F"/>
              </a:buClr>
              <a:buFont typeface="Arial"/>
              <a:buChar char="•"/>
            </a:pPr>
            <a:r>
              <a:rPr lang="en-US" b="0" dirty="0">
                <a:latin typeface="Calibri"/>
                <a:cs typeface="Calibri"/>
              </a:rPr>
              <a:t>We tested the implementation of TSM by recreating the kinetic equations in Excel as well as comparing to the Fortran water quality modules developed by ERDC and HEC for HEC-RAS (1D).</a:t>
            </a:r>
          </a:p>
          <a:p>
            <a:pPr marL="285750" indent="-285750">
              <a:lnSpc>
                <a:spcPct val="120000"/>
              </a:lnSpc>
              <a:spcBef>
                <a:spcPts val="0"/>
              </a:spcBef>
              <a:buClr>
                <a:srgbClr val="3F3F3F"/>
              </a:buClr>
              <a:buFont typeface="Arial"/>
              <a:buChar char="•"/>
            </a:pPr>
            <a:endParaRPr lang="en-US" b="0" dirty="0">
              <a:latin typeface="Calibri"/>
              <a:cs typeface="Calibri"/>
            </a:endParaRPr>
          </a:p>
        </p:txBody>
      </p:sp>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algn="ctr"/>
            <a:r>
              <a:rPr lang="en-US" sz="2400">
                <a:solidFill>
                  <a:schemeClr val="tx1"/>
                </a:solidFill>
                <a:latin typeface="Calibri"/>
                <a:cs typeface="Calibri"/>
              </a:rPr>
              <a:t>Testing TSM and Path Forward for NSM</a:t>
            </a:r>
            <a:endParaRPr sz="2400">
              <a:solidFill>
                <a:schemeClr val="tx1"/>
              </a:solidFill>
              <a:latin typeface="Calibri" panose="020F0502020204030204" pitchFamily="34" charset="0"/>
              <a:cs typeface="Calibri" panose="020F0502020204030204" pitchFamily="34" charset="0"/>
            </a:endParaRPr>
          </a:p>
        </p:txBody>
      </p:sp>
      <p:pic>
        <p:nvPicPr>
          <p:cNvPr id="2" name="Picture 1" descr="A screenshot of a data&#10;&#10;Description automatically generated">
            <a:extLst>
              <a:ext uri="{FF2B5EF4-FFF2-40B4-BE49-F238E27FC236}">
                <a16:creationId xmlns:a16="http://schemas.microsoft.com/office/drawing/2014/main" id="{C539A7FD-075C-0D8A-B16F-BEAACA2F681E}"/>
              </a:ext>
            </a:extLst>
          </p:cNvPr>
          <p:cNvPicPr>
            <a:picLocks noChangeAspect="1"/>
          </p:cNvPicPr>
          <p:nvPr/>
        </p:nvPicPr>
        <p:blipFill>
          <a:blip r:embed="rId3"/>
          <a:stretch>
            <a:fillRect/>
          </a:stretch>
        </p:blipFill>
        <p:spPr>
          <a:xfrm>
            <a:off x="404812" y="2102984"/>
            <a:ext cx="6565447" cy="2815318"/>
          </a:xfrm>
          <a:prstGeom prst="rect">
            <a:avLst/>
          </a:prstGeom>
        </p:spPr>
      </p:pic>
      <p:pic>
        <p:nvPicPr>
          <p:cNvPr id="3" name="Picture 2" descr="A screenshot of a spreadsheet&#10;&#10;Description automatically generated">
            <a:extLst>
              <a:ext uri="{FF2B5EF4-FFF2-40B4-BE49-F238E27FC236}">
                <a16:creationId xmlns:a16="http://schemas.microsoft.com/office/drawing/2014/main" id="{B9FEAC54-A757-D3B2-7061-7A13A53D1043}"/>
              </a:ext>
            </a:extLst>
          </p:cNvPr>
          <p:cNvPicPr>
            <a:picLocks noChangeAspect="1"/>
          </p:cNvPicPr>
          <p:nvPr/>
        </p:nvPicPr>
        <p:blipFill>
          <a:blip r:embed="rId4"/>
          <a:stretch>
            <a:fillRect/>
          </a:stretch>
        </p:blipFill>
        <p:spPr>
          <a:xfrm>
            <a:off x="7008586" y="2137682"/>
            <a:ext cx="4833258" cy="2754993"/>
          </a:xfrm>
          <a:prstGeom prst="rect">
            <a:avLst/>
          </a:prstGeom>
        </p:spPr>
      </p:pic>
    </p:spTree>
    <p:extLst>
      <p:ext uri="{BB962C8B-B14F-4D97-AF65-F5344CB8AC3E}">
        <p14:creationId xmlns:p14="http://schemas.microsoft.com/office/powerpoint/2010/main" val="1233676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1E3ED-693B-574B-BD67-7BF4BEBD16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D0FC9-E434-0ACC-558F-46B3C64F8D00}"/>
              </a:ext>
            </a:extLst>
          </p:cNvPr>
          <p:cNvSpPr>
            <a:spLocks noGrp="1"/>
          </p:cNvSpPr>
          <p:nvPr>
            <p:ph type="title"/>
          </p:nvPr>
        </p:nvSpPr>
        <p:spPr/>
        <p:txBody>
          <a:bodyPr/>
          <a:lstStyle/>
          <a:p>
            <a:r>
              <a:rPr lang="en-US"/>
              <a:t>Framework and Model Coupling</a:t>
            </a:r>
          </a:p>
        </p:txBody>
      </p:sp>
      <p:sp>
        <p:nvSpPr>
          <p:cNvPr id="4" name="Text Placeholder 3">
            <a:extLst>
              <a:ext uri="{FF2B5EF4-FFF2-40B4-BE49-F238E27FC236}">
                <a16:creationId xmlns:a16="http://schemas.microsoft.com/office/drawing/2014/main" id="{23904490-CE53-4655-5911-58C2ED9E8062}"/>
              </a:ext>
            </a:extLst>
          </p:cNvPr>
          <p:cNvSpPr>
            <a:spLocks noGrp="1"/>
          </p:cNvSpPr>
          <p:nvPr>
            <p:ph type="body" idx="1"/>
          </p:nvPr>
        </p:nvSpPr>
        <p:spPr/>
        <p:txBody>
          <a:bodyPr/>
          <a:lstStyle/>
          <a:p>
            <a:pPr marL="101600" indent="0">
              <a:buNone/>
            </a:pPr>
            <a:r>
              <a:rPr lang="en-US"/>
              <a:t>Anthony</a:t>
            </a:r>
          </a:p>
        </p:txBody>
      </p:sp>
    </p:spTree>
    <p:extLst>
      <p:ext uri="{BB962C8B-B14F-4D97-AF65-F5344CB8AC3E}">
        <p14:creationId xmlns:p14="http://schemas.microsoft.com/office/powerpoint/2010/main" val="3861651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B3D4E-818A-1D82-5F5C-03C0CF814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8DAAA-0148-9620-A5CD-1F6EBEB477C4}"/>
              </a:ext>
            </a:extLst>
          </p:cNvPr>
          <p:cNvSpPr>
            <a:spLocks noGrp="1"/>
          </p:cNvSpPr>
          <p:nvPr>
            <p:ph type="title"/>
          </p:nvPr>
        </p:nvSpPr>
        <p:spPr/>
        <p:txBody>
          <a:bodyPr/>
          <a:lstStyle/>
          <a:p>
            <a:r>
              <a:rPr lang="en-US"/>
              <a:t>Modern Scientific Python</a:t>
            </a:r>
          </a:p>
        </p:txBody>
      </p:sp>
      <p:sp>
        <p:nvSpPr>
          <p:cNvPr id="5" name="Text Placeholder 4">
            <a:extLst>
              <a:ext uri="{FF2B5EF4-FFF2-40B4-BE49-F238E27FC236}">
                <a16:creationId xmlns:a16="http://schemas.microsoft.com/office/drawing/2014/main" id="{5B193DFC-9732-2BD3-94E7-77188FB45B15}"/>
              </a:ext>
            </a:extLst>
          </p:cNvPr>
          <p:cNvSpPr>
            <a:spLocks noGrp="1"/>
          </p:cNvSpPr>
          <p:nvPr>
            <p:ph type="body" idx="21"/>
          </p:nvPr>
        </p:nvSpPr>
        <p:spPr/>
        <p:txBody>
          <a:bodyPr/>
          <a:lstStyle/>
          <a:p>
            <a:r>
              <a:rPr lang="en-US"/>
              <a:t>Built using the cloud-native geospatial Python stack being widely adopted by NOAA, USGS, NASA, etc.</a:t>
            </a:r>
          </a:p>
          <a:p>
            <a:endParaRPr lang="en-US"/>
          </a:p>
          <a:p>
            <a:r>
              <a:rPr lang="en-US"/>
              <a:t>An object-oriented architecture inspired by </a:t>
            </a:r>
            <a:r>
              <a:rPr lang="en-US" err="1"/>
              <a:t>xarray-simlab</a:t>
            </a:r>
            <a:r>
              <a:rPr lang="en-US"/>
              <a:t> / </a:t>
            </a:r>
            <a:r>
              <a:rPr lang="en-US" err="1"/>
              <a:t>fastscape</a:t>
            </a:r>
            <a:r>
              <a:rPr lang="en-US"/>
              <a:t> and CSDMS </a:t>
            </a:r>
            <a:r>
              <a:rPr lang="en-US" err="1"/>
              <a:t>LandLab</a:t>
            </a:r>
            <a:endParaRPr lang="en-US"/>
          </a:p>
          <a:p>
            <a:endParaRPr lang="en-US"/>
          </a:p>
          <a:p>
            <a:r>
              <a:rPr lang="en-US"/>
              <a:t>Automated unit testing</a:t>
            </a:r>
          </a:p>
        </p:txBody>
      </p:sp>
      <p:pic>
        <p:nvPicPr>
          <p:cNvPr id="8" name="Picture 7">
            <a:extLst>
              <a:ext uri="{FF2B5EF4-FFF2-40B4-BE49-F238E27FC236}">
                <a16:creationId xmlns:a16="http://schemas.microsoft.com/office/drawing/2014/main" id="{82E1F156-C2BB-C1BF-2C7F-447A5F59AF7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00413" y="485339"/>
            <a:ext cx="3242900" cy="1095356"/>
          </a:xfrm>
          <a:prstGeom prst="rect">
            <a:avLst/>
          </a:prstGeom>
        </p:spPr>
      </p:pic>
      <p:pic>
        <p:nvPicPr>
          <p:cNvPr id="9" name="Picture 8">
            <a:extLst>
              <a:ext uri="{FF2B5EF4-FFF2-40B4-BE49-F238E27FC236}">
                <a16:creationId xmlns:a16="http://schemas.microsoft.com/office/drawing/2014/main" id="{378DD2D5-C1D1-7769-6466-6F1C9FF8F567}"/>
              </a:ext>
            </a:extLst>
          </p:cNvPr>
          <p:cNvPicPr>
            <a:picLocks noChangeAspect="1"/>
          </p:cNvPicPr>
          <p:nvPr/>
        </p:nvPicPr>
        <p:blipFill>
          <a:blip r:embed="rId4"/>
          <a:stretch>
            <a:fillRect/>
          </a:stretch>
        </p:blipFill>
        <p:spPr>
          <a:xfrm>
            <a:off x="8453910" y="3224997"/>
            <a:ext cx="2395573" cy="968211"/>
          </a:xfrm>
          <a:prstGeom prst="rect">
            <a:avLst/>
          </a:prstGeom>
        </p:spPr>
      </p:pic>
      <p:pic>
        <p:nvPicPr>
          <p:cNvPr id="11" name="Picture 10">
            <a:extLst>
              <a:ext uri="{FF2B5EF4-FFF2-40B4-BE49-F238E27FC236}">
                <a16:creationId xmlns:a16="http://schemas.microsoft.com/office/drawing/2014/main" id="{9F36C09A-8DDA-0FC4-A1A3-A5AC984FCD2C}"/>
              </a:ext>
            </a:extLst>
          </p:cNvPr>
          <p:cNvPicPr>
            <a:picLocks noChangeAspect="1"/>
          </p:cNvPicPr>
          <p:nvPr/>
        </p:nvPicPr>
        <p:blipFill>
          <a:blip r:embed="rId5"/>
          <a:stretch>
            <a:fillRect/>
          </a:stretch>
        </p:blipFill>
        <p:spPr>
          <a:xfrm>
            <a:off x="6359243" y="4938640"/>
            <a:ext cx="2645410" cy="882889"/>
          </a:xfrm>
          <a:prstGeom prst="rect">
            <a:avLst/>
          </a:prstGeom>
        </p:spPr>
      </p:pic>
      <p:pic>
        <p:nvPicPr>
          <p:cNvPr id="1032" name="Picture 8">
            <a:extLst>
              <a:ext uri="{FF2B5EF4-FFF2-40B4-BE49-F238E27FC236}">
                <a16:creationId xmlns:a16="http://schemas.microsoft.com/office/drawing/2014/main" id="{C145C3FA-D576-CCD3-32F3-A722B93A22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3910" y="485339"/>
            <a:ext cx="2375256" cy="9437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101D8CD-2359-2E23-646F-38C3D1E22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09" y="3110124"/>
            <a:ext cx="2725664" cy="12265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E90E734-E91C-38AC-DE0C-2D3E82395E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1" t="28126" r="-2260" b="28147"/>
          <a:stretch/>
        </p:blipFill>
        <p:spPr bwMode="auto">
          <a:xfrm>
            <a:off x="8557525" y="1944579"/>
            <a:ext cx="2291958" cy="9682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D0A52F9-4E1C-521B-D786-E7F99E04731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1100" b="32256"/>
          <a:stretch/>
        </p:blipFill>
        <p:spPr bwMode="auto">
          <a:xfrm>
            <a:off x="4569648" y="1636112"/>
            <a:ext cx="3457459" cy="12669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5174466-5C65-17FC-79A8-664D86872B4E}"/>
              </a:ext>
            </a:extLst>
          </p:cNvPr>
          <p:cNvSpPr txBox="1"/>
          <p:nvPr/>
        </p:nvSpPr>
        <p:spPr>
          <a:xfrm>
            <a:off x="5442993" y="5745187"/>
            <a:ext cx="4528908" cy="369332"/>
          </a:xfrm>
          <a:prstGeom prst="rect">
            <a:avLst/>
          </a:prstGeom>
          <a:noFill/>
        </p:spPr>
        <p:txBody>
          <a:bodyPr wrap="square">
            <a:spAutoFit/>
          </a:bodyPr>
          <a:lstStyle/>
          <a:p>
            <a:pPr algn="ctr"/>
            <a:r>
              <a:rPr lang="en-US">
                <a:hlinkClick r:id="rId10"/>
              </a:rPr>
              <a:t>https://numfocus.org/sponsored-projects</a:t>
            </a:r>
            <a:r>
              <a:rPr lang="en-US"/>
              <a:t> </a:t>
            </a:r>
          </a:p>
        </p:txBody>
      </p:sp>
    </p:spTree>
    <p:extLst>
      <p:ext uri="{BB962C8B-B14F-4D97-AF65-F5344CB8AC3E}">
        <p14:creationId xmlns:p14="http://schemas.microsoft.com/office/powerpoint/2010/main" val="2931038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C79-A468-8D18-8AC5-7F713D9DCFCC}"/>
              </a:ext>
            </a:extLst>
          </p:cNvPr>
          <p:cNvSpPr>
            <a:spLocks noGrp="1"/>
          </p:cNvSpPr>
          <p:nvPr>
            <p:ph type="title"/>
          </p:nvPr>
        </p:nvSpPr>
        <p:spPr/>
        <p:txBody>
          <a:bodyPr/>
          <a:lstStyle/>
          <a:p>
            <a:r>
              <a:rPr lang="en-US"/>
              <a:t>Model Coupling</a:t>
            </a:r>
          </a:p>
        </p:txBody>
      </p:sp>
      <p:sp>
        <p:nvSpPr>
          <p:cNvPr id="3" name="Content Placeholder 2">
            <a:extLst>
              <a:ext uri="{FF2B5EF4-FFF2-40B4-BE49-F238E27FC236}">
                <a16:creationId xmlns:a16="http://schemas.microsoft.com/office/drawing/2014/main" id="{B92C628C-9495-F199-AE80-70627140996C}"/>
              </a:ext>
            </a:extLst>
          </p:cNvPr>
          <p:cNvSpPr>
            <a:spLocks noGrp="1"/>
          </p:cNvSpPr>
          <p:nvPr>
            <p:ph sz="half" idx="2"/>
          </p:nvPr>
        </p:nvSpPr>
        <p:spPr/>
        <p:txBody>
          <a:bodyPr/>
          <a:lstStyle/>
          <a:p>
            <a:r>
              <a:rPr lang="en-US"/>
              <a:t>Basic Model Interface (BMI)</a:t>
            </a:r>
          </a:p>
          <a:p>
            <a:pPr lvl="1"/>
            <a:r>
              <a:rPr lang="en-US" b="0"/>
              <a:t>Provides a common set of functions</a:t>
            </a:r>
          </a:p>
          <a:p>
            <a:pPr lvl="2"/>
            <a:r>
              <a:rPr lang="en-US" b="0"/>
              <a:t>To run models and exchange information and data on grids, variables, timesteps, etc.</a:t>
            </a:r>
          </a:p>
          <a:p>
            <a:pPr lvl="1"/>
            <a:r>
              <a:rPr lang="en-US" b="0"/>
              <a:t>Shares data among models using a zero-copy approach </a:t>
            </a:r>
          </a:p>
          <a:p>
            <a:pPr lvl="2"/>
            <a:r>
              <a:rPr lang="en-US" b="0"/>
              <a:t>Each model reads and writes to the same in-memory object using pointers</a:t>
            </a:r>
          </a:p>
          <a:p>
            <a:pPr lvl="1"/>
            <a:r>
              <a:rPr lang="en-US" b="0"/>
              <a:t>Supports models written in C, C++, Fortran, Java, Python, </a:t>
            </a:r>
            <a:r>
              <a:rPr lang="en-US" b="0" err="1"/>
              <a:t>Javascript</a:t>
            </a:r>
            <a:r>
              <a:rPr lang="en-US" b="0"/>
              <a:t>, Julia</a:t>
            </a:r>
          </a:p>
          <a:p>
            <a:pPr lvl="2"/>
            <a:r>
              <a:rPr lang="en-US" b="0"/>
              <a:t>NOTE: BMI must be implemented in the source code of a model before it can be used to couple that model to other BMI-compliant models</a:t>
            </a:r>
          </a:p>
          <a:p>
            <a:pPr lvl="1"/>
            <a:endParaRPr lang="en-US" b="0"/>
          </a:p>
          <a:p>
            <a:pPr lvl="1"/>
            <a:r>
              <a:rPr lang="en-US" b="0"/>
              <a:t>Learn more: </a:t>
            </a:r>
            <a:r>
              <a:rPr lang="en-US" b="0">
                <a:hlinkClick r:id="rId2"/>
              </a:rPr>
              <a:t>https://bmi.readthedocs.io</a:t>
            </a:r>
            <a:endParaRPr lang="en-US" b="0"/>
          </a:p>
          <a:p>
            <a:pPr lvl="1"/>
            <a:endParaRPr lang="en-US" b="0"/>
          </a:p>
        </p:txBody>
      </p:sp>
      <p:sp>
        <p:nvSpPr>
          <p:cNvPr id="5" name="Text Placeholder 4">
            <a:extLst>
              <a:ext uri="{FF2B5EF4-FFF2-40B4-BE49-F238E27FC236}">
                <a16:creationId xmlns:a16="http://schemas.microsoft.com/office/drawing/2014/main" id="{4BD52713-368C-0985-9480-CB00CFC7A3A4}"/>
              </a:ext>
            </a:extLst>
          </p:cNvPr>
          <p:cNvSpPr>
            <a:spLocks noGrp="1"/>
          </p:cNvSpPr>
          <p:nvPr>
            <p:ph type="body" idx="21"/>
          </p:nvPr>
        </p:nvSpPr>
        <p:spPr/>
        <p:txBody>
          <a:bodyPr/>
          <a:lstStyle/>
          <a:p>
            <a:r>
              <a:rPr lang="en-US"/>
              <a:t>Modeling community moving toward systems of coupled models from modular model components.</a:t>
            </a:r>
          </a:p>
          <a:p>
            <a:endParaRPr lang="en-US"/>
          </a:p>
          <a:p>
            <a:r>
              <a:rPr lang="en-US"/>
              <a:t>BMI 2.0 has become the standard for model coupling</a:t>
            </a:r>
          </a:p>
        </p:txBody>
      </p:sp>
      <p:pic>
        <p:nvPicPr>
          <p:cNvPr id="3074" name="Picture 2" descr="Basic Model Interface (BMI)">
            <a:extLst>
              <a:ext uri="{FF2B5EF4-FFF2-40B4-BE49-F238E27FC236}">
                <a16:creationId xmlns:a16="http://schemas.microsoft.com/office/drawing/2014/main" id="{2501D5AB-422D-C29F-E329-5025A6559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934" y="685734"/>
            <a:ext cx="29210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ogo">
            <a:extLst>
              <a:ext uri="{FF2B5EF4-FFF2-40B4-BE49-F238E27FC236}">
                <a16:creationId xmlns:a16="http://schemas.microsoft.com/office/drawing/2014/main" id="{86DE67A7-D63E-B372-E2D4-6C3856C8D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2225" y="927269"/>
            <a:ext cx="3927668" cy="129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71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F0563-23AF-EC27-D3F8-9A3C94909375}"/>
              </a:ext>
            </a:extLst>
          </p:cNvPr>
          <p:cNvSpPr>
            <a:spLocks noGrp="1"/>
          </p:cNvSpPr>
          <p:nvPr>
            <p:ph type="title"/>
          </p:nvPr>
        </p:nvSpPr>
        <p:spPr/>
        <p:txBody>
          <a:bodyPr/>
          <a:lstStyle/>
          <a:p>
            <a:r>
              <a:rPr lang="en-US" dirty="0"/>
              <a:t>Motivation and Background </a:t>
            </a:r>
          </a:p>
        </p:txBody>
      </p:sp>
      <p:sp>
        <p:nvSpPr>
          <p:cNvPr id="4" name="Text Placeholder 3">
            <a:extLst>
              <a:ext uri="{FF2B5EF4-FFF2-40B4-BE49-F238E27FC236}">
                <a16:creationId xmlns:a16="http://schemas.microsoft.com/office/drawing/2014/main" id="{A20717D6-1EA5-E40A-DBBB-4BD1589788C3}"/>
              </a:ext>
            </a:extLst>
          </p:cNvPr>
          <p:cNvSpPr>
            <a:spLocks noGrp="1"/>
          </p:cNvSpPr>
          <p:nvPr>
            <p:ph type="body" idx="1"/>
          </p:nvPr>
        </p:nvSpPr>
        <p:spPr/>
        <p:txBody>
          <a:bodyPr/>
          <a:lstStyle/>
          <a:p>
            <a:pPr marL="101600" indent="0">
              <a:buNone/>
            </a:pPr>
            <a:r>
              <a:rPr lang="en-US" dirty="0"/>
              <a:t>Todd</a:t>
            </a:r>
          </a:p>
        </p:txBody>
      </p:sp>
    </p:spTree>
    <p:extLst>
      <p:ext uri="{BB962C8B-B14F-4D97-AF65-F5344CB8AC3E}">
        <p14:creationId xmlns:p14="http://schemas.microsoft.com/office/powerpoint/2010/main" val="1573978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B544F081-FB63-9E30-086A-AADDCD470FD9}"/>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28665BD7-E139-B327-0D30-C8FFBBDF151E}"/>
              </a:ext>
            </a:extLst>
          </p:cNvPr>
          <p:cNvSpPr txBox="1">
            <a:spLocks noGrp="1"/>
          </p:cNvSpPr>
          <p:nvPr>
            <p:ph type="title"/>
          </p:nvPr>
        </p:nvSpPr>
        <p:spPr>
          <a:xfrm>
            <a:off x="1028700" y="246137"/>
            <a:ext cx="10953093"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Running Clearwater-Riverine and Clearwater-Modules Individually </a:t>
            </a:r>
          </a:p>
        </p:txBody>
      </p:sp>
      <p:sp>
        <p:nvSpPr>
          <p:cNvPr id="2" name="Rectangle: Rounded Corners 1">
            <a:extLst>
              <a:ext uri="{FF2B5EF4-FFF2-40B4-BE49-F238E27FC236}">
                <a16:creationId xmlns:a16="http://schemas.microsoft.com/office/drawing/2014/main" id="{43CC6013-C79C-3372-D7FD-E36A78BF2865}"/>
              </a:ext>
            </a:extLst>
          </p:cNvPr>
          <p:cNvSpPr/>
          <p:nvPr/>
        </p:nvSpPr>
        <p:spPr>
          <a:xfrm>
            <a:off x="2113548" y="2371871"/>
            <a:ext cx="2350167" cy="930442"/>
          </a:xfrm>
          <a:prstGeom prst="roundRect">
            <a:avLst/>
          </a:prstGeom>
          <a:solidFill>
            <a:srgbClr val="11B3DE"/>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Initialize Riverine</a:t>
            </a:r>
          </a:p>
          <a:p>
            <a:pPr algn="ctr"/>
            <a:r>
              <a:rPr lang="en-US" sz="1200"/>
              <a:t>Create model mesh</a:t>
            </a:r>
          </a:p>
        </p:txBody>
      </p:sp>
      <p:sp>
        <p:nvSpPr>
          <p:cNvPr id="3" name="Rectangle: Rounded Corners 2">
            <a:extLst>
              <a:ext uri="{FF2B5EF4-FFF2-40B4-BE49-F238E27FC236}">
                <a16:creationId xmlns:a16="http://schemas.microsoft.com/office/drawing/2014/main" id="{F4F1FFBB-3EE3-9C3B-2F90-D4763621B914}"/>
              </a:ext>
            </a:extLst>
          </p:cNvPr>
          <p:cNvSpPr/>
          <p:nvPr/>
        </p:nvSpPr>
        <p:spPr>
          <a:xfrm>
            <a:off x="2113549" y="4404923"/>
            <a:ext cx="2350167" cy="930442"/>
          </a:xfrm>
          <a:prstGeom prst="roundRect">
            <a:avLst/>
          </a:prstGeom>
          <a:solidFill>
            <a:srgbClr val="11B3DE"/>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Timestep</a:t>
            </a:r>
          </a:p>
          <a:p>
            <a:pPr algn="ctr"/>
            <a:r>
              <a:rPr lang="en-US" sz="1200" err="1"/>
              <a:t>Advect</a:t>
            </a:r>
            <a:r>
              <a:rPr lang="en-US" sz="1200"/>
              <a:t> and diffuse</a:t>
            </a:r>
          </a:p>
        </p:txBody>
      </p:sp>
      <p:sp>
        <p:nvSpPr>
          <p:cNvPr id="4" name="Parallelogram 3">
            <a:extLst>
              <a:ext uri="{FF2B5EF4-FFF2-40B4-BE49-F238E27FC236}">
                <a16:creationId xmlns:a16="http://schemas.microsoft.com/office/drawing/2014/main" id="{ADF59235-A187-5BC7-D3C7-EE8EE2F3EA65}"/>
              </a:ext>
            </a:extLst>
          </p:cNvPr>
          <p:cNvSpPr/>
          <p:nvPr/>
        </p:nvSpPr>
        <p:spPr>
          <a:xfrm>
            <a:off x="753980" y="1207831"/>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a:t>Flow Field</a:t>
            </a:r>
          </a:p>
        </p:txBody>
      </p:sp>
      <p:sp>
        <p:nvSpPr>
          <p:cNvPr id="5" name="Parallelogram 4">
            <a:extLst>
              <a:ext uri="{FF2B5EF4-FFF2-40B4-BE49-F238E27FC236}">
                <a16:creationId xmlns:a16="http://schemas.microsoft.com/office/drawing/2014/main" id="{1FBF2D2E-F941-3B34-7CAF-9EE5B101BE84}"/>
              </a:ext>
            </a:extLst>
          </p:cNvPr>
          <p:cNvSpPr/>
          <p:nvPr/>
        </p:nvSpPr>
        <p:spPr>
          <a:xfrm>
            <a:off x="2470486" y="1207831"/>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a:t>Initial Conditions</a:t>
            </a:r>
            <a:endParaRPr lang="en-US" sz="1000"/>
          </a:p>
        </p:txBody>
      </p:sp>
      <p:sp>
        <p:nvSpPr>
          <p:cNvPr id="7" name="Parallelogram 6">
            <a:extLst>
              <a:ext uri="{FF2B5EF4-FFF2-40B4-BE49-F238E27FC236}">
                <a16:creationId xmlns:a16="http://schemas.microsoft.com/office/drawing/2014/main" id="{470EF61F-C141-70F7-9F54-56250A7238C9}"/>
              </a:ext>
            </a:extLst>
          </p:cNvPr>
          <p:cNvSpPr/>
          <p:nvPr/>
        </p:nvSpPr>
        <p:spPr>
          <a:xfrm>
            <a:off x="4186992" y="1207831"/>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a:t>Boundary Conditions</a:t>
            </a:r>
            <a:endParaRPr lang="en-US" sz="1000"/>
          </a:p>
        </p:txBody>
      </p:sp>
      <p:cxnSp>
        <p:nvCxnSpPr>
          <p:cNvPr id="9" name="Straight Arrow Connector 8">
            <a:extLst>
              <a:ext uri="{FF2B5EF4-FFF2-40B4-BE49-F238E27FC236}">
                <a16:creationId xmlns:a16="http://schemas.microsoft.com/office/drawing/2014/main" id="{04162A71-6C2D-C8B3-1665-C05CF78ECD29}"/>
              </a:ext>
            </a:extLst>
          </p:cNvPr>
          <p:cNvCxnSpPr>
            <a:cxnSpLocks/>
            <a:stCxn id="5" idx="4"/>
            <a:endCxn id="2" idx="0"/>
          </p:cNvCxnSpPr>
          <p:nvPr/>
        </p:nvCxnSpPr>
        <p:spPr>
          <a:xfrm flipH="1">
            <a:off x="3288632" y="1840183"/>
            <a:ext cx="2" cy="5316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5946E37-2863-BEAE-C2AF-53A219AF148F}"/>
              </a:ext>
            </a:extLst>
          </p:cNvPr>
          <p:cNvCxnSpPr>
            <a:stCxn id="4" idx="4"/>
            <a:endCxn id="2" idx="0"/>
          </p:cNvCxnSpPr>
          <p:nvPr/>
        </p:nvCxnSpPr>
        <p:spPr>
          <a:xfrm rot="16200000" flipH="1">
            <a:off x="2164536" y="1247775"/>
            <a:ext cx="531688" cy="171650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864D9F-4F4D-08BC-C170-B14F38DA0DDF}"/>
              </a:ext>
            </a:extLst>
          </p:cNvPr>
          <p:cNvCxnSpPr>
            <a:cxnSpLocks/>
            <a:stCxn id="7" idx="3"/>
            <a:endCxn id="2" idx="0"/>
          </p:cNvCxnSpPr>
          <p:nvPr/>
        </p:nvCxnSpPr>
        <p:spPr>
          <a:xfrm rot="5400000">
            <a:off x="3841520" y="1287295"/>
            <a:ext cx="531688" cy="163746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96669C-AA11-39D5-11B0-F63EF55573A9}"/>
              </a:ext>
            </a:extLst>
          </p:cNvPr>
          <p:cNvCxnSpPr/>
          <p:nvPr/>
        </p:nvCxnSpPr>
        <p:spPr>
          <a:xfrm>
            <a:off x="199696" y="4001292"/>
            <a:ext cx="11792607" cy="0"/>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376C2A5-83BB-75B5-9F7D-984BD2566FBE}"/>
              </a:ext>
            </a:extLst>
          </p:cNvPr>
          <p:cNvSpPr txBox="1"/>
          <p:nvPr/>
        </p:nvSpPr>
        <p:spPr>
          <a:xfrm>
            <a:off x="316801" y="2647226"/>
            <a:ext cx="1026243" cy="276999"/>
          </a:xfrm>
          <a:prstGeom prst="rect">
            <a:avLst/>
          </a:prstGeom>
          <a:noFill/>
        </p:spPr>
        <p:txBody>
          <a:bodyPr wrap="none" rtlCol="0">
            <a:spAutoFit/>
          </a:bodyPr>
          <a:lstStyle/>
          <a:p>
            <a:r>
              <a:rPr lang="en-US" sz="1200"/>
              <a:t>timestep = 0</a:t>
            </a:r>
          </a:p>
        </p:txBody>
      </p:sp>
      <p:sp>
        <p:nvSpPr>
          <p:cNvPr id="24" name="TextBox 23">
            <a:extLst>
              <a:ext uri="{FF2B5EF4-FFF2-40B4-BE49-F238E27FC236}">
                <a16:creationId xmlns:a16="http://schemas.microsoft.com/office/drawing/2014/main" id="{BC8EBE16-96E7-D7CE-03D3-576BF6F3E70B}"/>
              </a:ext>
            </a:extLst>
          </p:cNvPr>
          <p:cNvSpPr txBox="1"/>
          <p:nvPr/>
        </p:nvSpPr>
        <p:spPr>
          <a:xfrm>
            <a:off x="316801" y="4976634"/>
            <a:ext cx="1265090" cy="276999"/>
          </a:xfrm>
          <a:prstGeom prst="rect">
            <a:avLst/>
          </a:prstGeom>
          <a:noFill/>
        </p:spPr>
        <p:txBody>
          <a:bodyPr wrap="none" rtlCol="0">
            <a:spAutoFit/>
          </a:bodyPr>
          <a:lstStyle/>
          <a:p>
            <a:r>
              <a:rPr lang="en-US" sz="1200"/>
              <a:t>timestep = 1…n</a:t>
            </a:r>
          </a:p>
        </p:txBody>
      </p:sp>
      <p:sp>
        <p:nvSpPr>
          <p:cNvPr id="25" name="TextBox 24">
            <a:extLst>
              <a:ext uri="{FF2B5EF4-FFF2-40B4-BE49-F238E27FC236}">
                <a16:creationId xmlns:a16="http://schemas.microsoft.com/office/drawing/2014/main" id="{56BF384E-E836-9988-62C1-710FDBA6688C}"/>
              </a:ext>
            </a:extLst>
          </p:cNvPr>
          <p:cNvSpPr txBox="1"/>
          <p:nvPr/>
        </p:nvSpPr>
        <p:spPr>
          <a:xfrm>
            <a:off x="2003259" y="5539567"/>
            <a:ext cx="1157689" cy="276999"/>
          </a:xfrm>
          <a:prstGeom prst="rect">
            <a:avLst/>
          </a:prstGeom>
          <a:noFill/>
        </p:spPr>
        <p:txBody>
          <a:bodyPr wrap="none" rtlCol="0">
            <a:spAutoFit/>
          </a:bodyPr>
          <a:lstStyle/>
          <a:p>
            <a:r>
              <a:rPr lang="en-US" sz="1200"/>
              <a:t>repeat </a:t>
            </a:r>
            <a:r>
              <a:rPr lang="en-US" sz="1200" i="1"/>
              <a:t>n</a:t>
            </a:r>
            <a:r>
              <a:rPr lang="en-US" sz="1200"/>
              <a:t> times</a:t>
            </a:r>
          </a:p>
        </p:txBody>
      </p:sp>
      <p:sp>
        <p:nvSpPr>
          <p:cNvPr id="8" name="Rectangle: Rounded Corners 7">
            <a:extLst>
              <a:ext uri="{FF2B5EF4-FFF2-40B4-BE49-F238E27FC236}">
                <a16:creationId xmlns:a16="http://schemas.microsoft.com/office/drawing/2014/main" id="{C2C6B16F-E8FD-9B54-B70B-E0E965FFB221}"/>
              </a:ext>
            </a:extLst>
          </p:cNvPr>
          <p:cNvSpPr/>
          <p:nvPr/>
        </p:nvSpPr>
        <p:spPr>
          <a:xfrm>
            <a:off x="7755591" y="2371871"/>
            <a:ext cx="2350167" cy="930442"/>
          </a:xfrm>
          <a:prstGeom prst="round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Initialize Modules</a:t>
            </a:r>
          </a:p>
          <a:p>
            <a:pPr algn="ctr"/>
            <a:r>
              <a:rPr lang="en-US" sz="1200"/>
              <a:t>Create model mesh</a:t>
            </a:r>
          </a:p>
        </p:txBody>
      </p:sp>
      <p:sp>
        <p:nvSpPr>
          <p:cNvPr id="10" name="Parallelogram 9">
            <a:extLst>
              <a:ext uri="{FF2B5EF4-FFF2-40B4-BE49-F238E27FC236}">
                <a16:creationId xmlns:a16="http://schemas.microsoft.com/office/drawing/2014/main" id="{96CADAA3-2683-D559-B2DF-4D0066292EE8}"/>
              </a:ext>
            </a:extLst>
          </p:cNvPr>
          <p:cNvSpPr/>
          <p:nvPr/>
        </p:nvSpPr>
        <p:spPr>
          <a:xfrm>
            <a:off x="9159281" y="1240985"/>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a:t>Met Data</a:t>
            </a:r>
            <a:endParaRPr lang="en-US" sz="1000"/>
          </a:p>
        </p:txBody>
      </p:sp>
      <p:sp>
        <p:nvSpPr>
          <p:cNvPr id="20" name="Parallelogram 19">
            <a:extLst>
              <a:ext uri="{FF2B5EF4-FFF2-40B4-BE49-F238E27FC236}">
                <a16:creationId xmlns:a16="http://schemas.microsoft.com/office/drawing/2014/main" id="{05783C73-F4F8-24E8-8E67-752088EDFCE7}"/>
              </a:ext>
            </a:extLst>
          </p:cNvPr>
          <p:cNvSpPr/>
          <p:nvPr/>
        </p:nvSpPr>
        <p:spPr>
          <a:xfrm>
            <a:off x="7124897" y="1242194"/>
            <a:ext cx="1636295" cy="632091"/>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a:t>Topology, Volumes,</a:t>
            </a:r>
          </a:p>
          <a:p>
            <a:pPr algn="ctr"/>
            <a:r>
              <a:rPr lang="en-US" sz="1000"/>
              <a:t>Surface Areas, Water Temp</a:t>
            </a:r>
          </a:p>
        </p:txBody>
      </p:sp>
      <p:sp>
        <p:nvSpPr>
          <p:cNvPr id="29" name="Rectangle: Rounded Corners 28">
            <a:extLst>
              <a:ext uri="{FF2B5EF4-FFF2-40B4-BE49-F238E27FC236}">
                <a16:creationId xmlns:a16="http://schemas.microsoft.com/office/drawing/2014/main" id="{20976D3F-7B1C-CC29-7EFA-422D2E3EF6C6}"/>
              </a:ext>
            </a:extLst>
          </p:cNvPr>
          <p:cNvSpPr/>
          <p:nvPr/>
        </p:nvSpPr>
        <p:spPr>
          <a:xfrm>
            <a:off x="7755589" y="4404923"/>
            <a:ext cx="2350167" cy="930442"/>
          </a:xfrm>
          <a:prstGeom prst="round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Timestep</a:t>
            </a:r>
          </a:p>
          <a:p>
            <a:pPr algn="ctr"/>
            <a:r>
              <a:rPr lang="en-US" sz="1200"/>
              <a:t>Energy Budget</a:t>
            </a:r>
          </a:p>
        </p:txBody>
      </p:sp>
      <p:cxnSp>
        <p:nvCxnSpPr>
          <p:cNvPr id="54" name="Connector: Elbow 53">
            <a:extLst>
              <a:ext uri="{FF2B5EF4-FFF2-40B4-BE49-F238E27FC236}">
                <a16:creationId xmlns:a16="http://schemas.microsoft.com/office/drawing/2014/main" id="{D58F79B1-B34A-517C-5028-D7C099FAA3C0}"/>
              </a:ext>
            </a:extLst>
          </p:cNvPr>
          <p:cNvCxnSpPr>
            <a:cxnSpLocks/>
            <a:stCxn id="3" idx="2"/>
            <a:endCxn id="3" idx="1"/>
          </p:cNvCxnSpPr>
          <p:nvPr/>
        </p:nvCxnSpPr>
        <p:spPr>
          <a:xfrm rot="5400000" flipH="1">
            <a:off x="2468480" y="4515213"/>
            <a:ext cx="465221" cy="1175084"/>
          </a:xfrm>
          <a:prstGeom prst="bentConnector4">
            <a:avLst>
              <a:gd name="adj1" fmla="val -49138"/>
              <a:gd name="adj2" fmla="val 1194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Connector: Elbow 514">
            <a:extLst>
              <a:ext uri="{FF2B5EF4-FFF2-40B4-BE49-F238E27FC236}">
                <a16:creationId xmlns:a16="http://schemas.microsoft.com/office/drawing/2014/main" id="{8F4EB3AD-5537-79B8-6DBE-6BB9DF21417D}"/>
              </a:ext>
            </a:extLst>
          </p:cNvPr>
          <p:cNvCxnSpPr>
            <a:cxnSpLocks/>
            <a:stCxn id="29" idx="2"/>
            <a:endCxn id="29" idx="1"/>
          </p:cNvCxnSpPr>
          <p:nvPr/>
        </p:nvCxnSpPr>
        <p:spPr>
          <a:xfrm rot="5400000" flipH="1">
            <a:off x="8110520" y="4515213"/>
            <a:ext cx="465221" cy="1175084"/>
          </a:xfrm>
          <a:prstGeom prst="bentConnector4">
            <a:avLst>
              <a:gd name="adj1" fmla="val -49138"/>
              <a:gd name="adj2" fmla="val 1194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CBA4398-46A8-5CFB-C771-C63CF685C2A4}"/>
              </a:ext>
            </a:extLst>
          </p:cNvPr>
          <p:cNvCxnSpPr>
            <a:cxnSpLocks/>
            <a:stCxn id="10" idx="4"/>
            <a:endCxn id="8" idx="0"/>
          </p:cNvCxnSpPr>
          <p:nvPr/>
        </p:nvCxnSpPr>
        <p:spPr>
          <a:xfrm rot="5400000">
            <a:off x="9204785" y="1599227"/>
            <a:ext cx="498534" cy="104675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BFEE413-0812-DD2F-C2B8-57C9D03466FE}"/>
              </a:ext>
            </a:extLst>
          </p:cNvPr>
          <p:cNvCxnSpPr>
            <a:cxnSpLocks/>
            <a:stCxn id="20" idx="4"/>
            <a:endCxn id="8" idx="0"/>
          </p:cNvCxnSpPr>
          <p:nvPr/>
        </p:nvCxnSpPr>
        <p:spPr>
          <a:xfrm rot="16200000" flipH="1">
            <a:off x="8188067" y="1629263"/>
            <a:ext cx="497586" cy="98763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722B778-CBEA-9452-2BAA-7DF6EA3DBBAA}"/>
              </a:ext>
            </a:extLst>
          </p:cNvPr>
          <p:cNvSpPr txBox="1"/>
          <p:nvPr/>
        </p:nvSpPr>
        <p:spPr>
          <a:xfrm>
            <a:off x="7682165" y="5516869"/>
            <a:ext cx="1157689" cy="276999"/>
          </a:xfrm>
          <a:prstGeom prst="rect">
            <a:avLst/>
          </a:prstGeom>
          <a:noFill/>
        </p:spPr>
        <p:txBody>
          <a:bodyPr wrap="none" rtlCol="0">
            <a:spAutoFit/>
          </a:bodyPr>
          <a:lstStyle/>
          <a:p>
            <a:r>
              <a:rPr lang="en-US" sz="1200"/>
              <a:t>repeat </a:t>
            </a:r>
            <a:r>
              <a:rPr lang="en-US" sz="1200" i="1"/>
              <a:t>n</a:t>
            </a:r>
            <a:r>
              <a:rPr lang="en-US" sz="1200"/>
              <a:t> times</a:t>
            </a:r>
          </a:p>
        </p:txBody>
      </p:sp>
      <p:cxnSp>
        <p:nvCxnSpPr>
          <p:cNvPr id="39" name="Straight Arrow Connector 38">
            <a:extLst>
              <a:ext uri="{FF2B5EF4-FFF2-40B4-BE49-F238E27FC236}">
                <a16:creationId xmlns:a16="http://schemas.microsoft.com/office/drawing/2014/main" id="{36A1DD50-E625-9A90-36B9-73EC0EB3EC10}"/>
              </a:ext>
            </a:extLst>
          </p:cNvPr>
          <p:cNvCxnSpPr>
            <a:cxnSpLocks/>
            <a:stCxn id="2" idx="2"/>
            <a:endCxn id="3" idx="0"/>
          </p:cNvCxnSpPr>
          <p:nvPr/>
        </p:nvCxnSpPr>
        <p:spPr>
          <a:xfrm>
            <a:off x="3288632" y="3302313"/>
            <a:ext cx="1" cy="1102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B15AD8B-037B-71EC-CD07-893507FAE456}"/>
              </a:ext>
            </a:extLst>
          </p:cNvPr>
          <p:cNvCxnSpPr>
            <a:cxnSpLocks/>
            <a:stCxn id="8" idx="2"/>
            <a:endCxn id="29" idx="0"/>
          </p:cNvCxnSpPr>
          <p:nvPr/>
        </p:nvCxnSpPr>
        <p:spPr>
          <a:xfrm flipH="1">
            <a:off x="8930673" y="3302313"/>
            <a:ext cx="2" cy="1102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855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CBD7FFD3-C276-51E8-E192-01571E6C40B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A06ED9-E021-9057-4317-DAE4620BB084}"/>
              </a:ext>
            </a:extLst>
          </p:cNvPr>
          <p:cNvSpPr/>
          <p:nvPr/>
        </p:nvSpPr>
        <p:spPr>
          <a:xfrm>
            <a:off x="2113548" y="2371871"/>
            <a:ext cx="2350167" cy="930442"/>
          </a:xfrm>
          <a:prstGeom prst="roundRect">
            <a:avLst/>
          </a:prstGeom>
          <a:solidFill>
            <a:srgbClr val="11B3DE"/>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Initialize Riverine</a:t>
            </a:r>
          </a:p>
          <a:p>
            <a:pPr algn="ctr"/>
            <a:r>
              <a:rPr lang="en-US" sz="1200"/>
              <a:t>Create model mesh</a:t>
            </a:r>
          </a:p>
        </p:txBody>
      </p:sp>
      <p:sp>
        <p:nvSpPr>
          <p:cNvPr id="3" name="Rectangle: Rounded Corners 2">
            <a:extLst>
              <a:ext uri="{FF2B5EF4-FFF2-40B4-BE49-F238E27FC236}">
                <a16:creationId xmlns:a16="http://schemas.microsoft.com/office/drawing/2014/main" id="{D73DCBC2-CF9F-53DC-0FF9-06E6924F26EE}"/>
              </a:ext>
            </a:extLst>
          </p:cNvPr>
          <p:cNvSpPr/>
          <p:nvPr/>
        </p:nvSpPr>
        <p:spPr>
          <a:xfrm>
            <a:off x="2113549" y="4404923"/>
            <a:ext cx="2350167" cy="930442"/>
          </a:xfrm>
          <a:prstGeom prst="roundRect">
            <a:avLst/>
          </a:prstGeom>
          <a:solidFill>
            <a:srgbClr val="11B3DE"/>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Timestep</a:t>
            </a:r>
          </a:p>
          <a:p>
            <a:pPr algn="ctr"/>
            <a:r>
              <a:rPr lang="en-US" sz="1200" err="1"/>
              <a:t>Advect</a:t>
            </a:r>
            <a:r>
              <a:rPr lang="en-US" sz="1200"/>
              <a:t> and diffuse</a:t>
            </a:r>
          </a:p>
        </p:txBody>
      </p:sp>
      <p:sp>
        <p:nvSpPr>
          <p:cNvPr id="4" name="Parallelogram 3">
            <a:extLst>
              <a:ext uri="{FF2B5EF4-FFF2-40B4-BE49-F238E27FC236}">
                <a16:creationId xmlns:a16="http://schemas.microsoft.com/office/drawing/2014/main" id="{5CBB6085-B486-87FD-F14C-25823739D140}"/>
              </a:ext>
            </a:extLst>
          </p:cNvPr>
          <p:cNvSpPr/>
          <p:nvPr/>
        </p:nvSpPr>
        <p:spPr>
          <a:xfrm>
            <a:off x="753980" y="1207831"/>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a:t>Flow Field</a:t>
            </a:r>
          </a:p>
        </p:txBody>
      </p:sp>
      <p:sp>
        <p:nvSpPr>
          <p:cNvPr id="5" name="Parallelogram 4">
            <a:extLst>
              <a:ext uri="{FF2B5EF4-FFF2-40B4-BE49-F238E27FC236}">
                <a16:creationId xmlns:a16="http://schemas.microsoft.com/office/drawing/2014/main" id="{FD3D8BE4-43ED-3945-BC2B-1244765786D6}"/>
              </a:ext>
            </a:extLst>
          </p:cNvPr>
          <p:cNvSpPr/>
          <p:nvPr/>
        </p:nvSpPr>
        <p:spPr>
          <a:xfrm>
            <a:off x="2470486" y="1207831"/>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a:t>Initial Conditions</a:t>
            </a:r>
            <a:endParaRPr lang="en-US" sz="1000"/>
          </a:p>
        </p:txBody>
      </p:sp>
      <p:sp>
        <p:nvSpPr>
          <p:cNvPr id="7" name="Parallelogram 6">
            <a:extLst>
              <a:ext uri="{FF2B5EF4-FFF2-40B4-BE49-F238E27FC236}">
                <a16:creationId xmlns:a16="http://schemas.microsoft.com/office/drawing/2014/main" id="{7E91C0AB-CC51-84E5-E638-BF3F78583AC4}"/>
              </a:ext>
            </a:extLst>
          </p:cNvPr>
          <p:cNvSpPr/>
          <p:nvPr/>
        </p:nvSpPr>
        <p:spPr>
          <a:xfrm>
            <a:off x="4186992" y="1207831"/>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a:t>Boundary Conditions</a:t>
            </a:r>
            <a:endParaRPr lang="en-US" sz="1000"/>
          </a:p>
        </p:txBody>
      </p:sp>
      <p:cxnSp>
        <p:nvCxnSpPr>
          <p:cNvPr id="9" name="Straight Arrow Connector 8">
            <a:extLst>
              <a:ext uri="{FF2B5EF4-FFF2-40B4-BE49-F238E27FC236}">
                <a16:creationId xmlns:a16="http://schemas.microsoft.com/office/drawing/2014/main" id="{DCFC4BE6-243B-43C8-0C16-73845D24EDFB}"/>
              </a:ext>
            </a:extLst>
          </p:cNvPr>
          <p:cNvCxnSpPr>
            <a:cxnSpLocks/>
            <a:stCxn id="5" idx="4"/>
            <a:endCxn id="2" idx="0"/>
          </p:cNvCxnSpPr>
          <p:nvPr/>
        </p:nvCxnSpPr>
        <p:spPr>
          <a:xfrm flipH="1">
            <a:off x="3288632" y="1840183"/>
            <a:ext cx="2" cy="5316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CF05D1E-26A4-BBDA-14A4-B4F19221F9D9}"/>
              </a:ext>
            </a:extLst>
          </p:cNvPr>
          <p:cNvCxnSpPr>
            <a:stCxn id="4" idx="4"/>
            <a:endCxn id="2" idx="0"/>
          </p:cNvCxnSpPr>
          <p:nvPr/>
        </p:nvCxnSpPr>
        <p:spPr>
          <a:xfrm rot="16200000" flipH="1">
            <a:off x="2164536" y="1247775"/>
            <a:ext cx="531688" cy="171650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1B931E3-3FB5-B18F-35A9-C5962A4AF09E}"/>
              </a:ext>
            </a:extLst>
          </p:cNvPr>
          <p:cNvCxnSpPr>
            <a:cxnSpLocks/>
            <a:stCxn id="7" idx="3"/>
            <a:endCxn id="2" idx="0"/>
          </p:cNvCxnSpPr>
          <p:nvPr/>
        </p:nvCxnSpPr>
        <p:spPr>
          <a:xfrm rot="5400000">
            <a:off x="3841520" y="1287295"/>
            <a:ext cx="531688" cy="163746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EB92D6-2AAF-04CD-5D3D-274C638D2DB0}"/>
              </a:ext>
            </a:extLst>
          </p:cNvPr>
          <p:cNvCxnSpPr/>
          <p:nvPr/>
        </p:nvCxnSpPr>
        <p:spPr>
          <a:xfrm>
            <a:off x="199696" y="4001292"/>
            <a:ext cx="11792607" cy="0"/>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C48E6B5-5EF4-2245-73A0-85456F96C63D}"/>
              </a:ext>
            </a:extLst>
          </p:cNvPr>
          <p:cNvSpPr txBox="1"/>
          <p:nvPr/>
        </p:nvSpPr>
        <p:spPr>
          <a:xfrm>
            <a:off x="316801" y="2647226"/>
            <a:ext cx="1026243" cy="276999"/>
          </a:xfrm>
          <a:prstGeom prst="rect">
            <a:avLst/>
          </a:prstGeom>
          <a:noFill/>
        </p:spPr>
        <p:txBody>
          <a:bodyPr wrap="none" rtlCol="0">
            <a:spAutoFit/>
          </a:bodyPr>
          <a:lstStyle/>
          <a:p>
            <a:r>
              <a:rPr lang="en-US" sz="1200"/>
              <a:t>timestep = 0</a:t>
            </a:r>
          </a:p>
        </p:txBody>
      </p:sp>
      <p:sp>
        <p:nvSpPr>
          <p:cNvPr id="24" name="TextBox 23">
            <a:extLst>
              <a:ext uri="{FF2B5EF4-FFF2-40B4-BE49-F238E27FC236}">
                <a16:creationId xmlns:a16="http://schemas.microsoft.com/office/drawing/2014/main" id="{F142811C-DD22-38EB-0A19-4D8FBB523802}"/>
              </a:ext>
            </a:extLst>
          </p:cNvPr>
          <p:cNvSpPr txBox="1"/>
          <p:nvPr/>
        </p:nvSpPr>
        <p:spPr>
          <a:xfrm>
            <a:off x="316801" y="4976634"/>
            <a:ext cx="1265090" cy="276999"/>
          </a:xfrm>
          <a:prstGeom prst="rect">
            <a:avLst/>
          </a:prstGeom>
          <a:noFill/>
        </p:spPr>
        <p:txBody>
          <a:bodyPr wrap="none" rtlCol="0">
            <a:spAutoFit/>
          </a:bodyPr>
          <a:lstStyle/>
          <a:p>
            <a:r>
              <a:rPr lang="en-US" sz="1200"/>
              <a:t>timestep = 1…n</a:t>
            </a:r>
          </a:p>
        </p:txBody>
      </p:sp>
      <p:sp>
        <p:nvSpPr>
          <p:cNvPr id="25" name="TextBox 24">
            <a:extLst>
              <a:ext uri="{FF2B5EF4-FFF2-40B4-BE49-F238E27FC236}">
                <a16:creationId xmlns:a16="http://schemas.microsoft.com/office/drawing/2014/main" id="{017F016F-0981-E221-B6E3-A30EB7943851}"/>
              </a:ext>
            </a:extLst>
          </p:cNvPr>
          <p:cNvSpPr txBox="1"/>
          <p:nvPr/>
        </p:nvSpPr>
        <p:spPr>
          <a:xfrm>
            <a:off x="6709922" y="5703585"/>
            <a:ext cx="1157689" cy="276999"/>
          </a:xfrm>
          <a:prstGeom prst="rect">
            <a:avLst/>
          </a:prstGeom>
          <a:noFill/>
        </p:spPr>
        <p:txBody>
          <a:bodyPr wrap="none" rtlCol="0">
            <a:spAutoFit/>
          </a:bodyPr>
          <a:lstStyle/>
          <a:p>
            <a:r>
              <a:rPr lang="en-US" sz="1200"/>
              <a:t>repeat </a:t>
            </a:r>
            <a:r>
              <a:rPr lang="en-US" sz="1200" i="1"/>
              <a:t>n</a:t>
            </a:r>
            <a:r>
              <a:rPr lang="en-US" sz="1200"/>
              <a:t> times</a:t>
            </a:r>
          </a:p>
        </p:txBody>
      </p:sp>
      <p:sp>
        <p:nvSpPr>
          <p:cNvPr id="8" name="Rectangle: Rounded Corners 7">
            <a:extLst>
              <a:ext uri="{FF2B5EF4-FFF2-40B4-BE49-F238E27FC236}">
                <a16:creationId xmlns:a16="http://schemas.microsoft.com/office/drawing/2014/main" id="{8043F5AF-695D-2168-3DCD-99E2A46209E7}"/>
              </a:ext>
            </a:extLst>
          </p:cNvPr>
          <p:cNvSpPr/>
          <p:nvPr/>
        </p:nvSpPr>
        <p:spPr>
          <a:xfrm>
            <a:off x="7755591" y="2371871"/>
            <a:ext cx="2350167" cy="930442"/>
          </a:xfrm>
          <a:prstGeom prst="round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Initialize Modules</a:t>
            </a:r>
          </a:p>
          <a:p>
            <a:pPr algn="ctr"/>
            <a:r>
              <a:rPr lang="en-US" sz="1200"/>
              <a:t>Inherit model mesh</a:t>
            </a:r>
          </a:p>
        </p:txBody>
      </p:sp>
      <p:sp>
        <p:nvSpPr>
          <p:cNvPr id="10" name="Parallelogram 9">
            <a:extLst>
              <a:ext uri="{FF2B5EF4-FFF2-40B4-BE49-F238E27FC236}">
                <a16:creationId xmlns:a16="http://schemas.microsoft.com/office/drawing/2014/main" id="{E4F88CBD-6541-0E0C-02F4-0FEA772C3C78}"/>
              </a:ext>
            </a:extLst>
          </p:cNvPr>
          <p:cNvSpPr/>
          <p:nvPr/>
        </p:nvSpPr>
        <p:spPr>
          <a:xfrm>
            <a:off x="8112526" y="1253713"/>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a:t>Met Data</a:t>
            </a:r>
            <a:endParaRPr lang="en-US" sz="1000"/>
          </a:p>
        </p:txBody>
      </p:sp>
      <p:cxnSp>
        <p:nvCxnSpPr>
          <p:cNvPr id="14" name="Straight Arrow Connector 13">
            <a:extLst>
              <a:ext uri="{FF2B5EF4-FFF2-40B4-BE49-F238E27FC236}">
                <a16:creationId xmlns:a16="http://schemas.microsoft.com/office/drawing/2014/main" id="{AC6A556B-709C-5E19-1688-574301BDCA76}"/>
              </a:ext>
            </a:extLst>
          </p:cNvPr>
          <p:cNvCxnSpPr>
            <a:cxnSpLocks/>
            <a:stCxn id="2" idx="3"/>
            <a:endCxn id="8" idx="1"/>
          </p:cNvCxnSpPr>
          <p:nvPr/>
        </p:nvCxnSpPr>
        <p:spPr>
          <a:xfrm>
            <a:off x="4463715" y="2837092"/>
            <a:ext cx="32918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Parallelogram 19">
            <a:extLst>
              <a:ext uri="{FF2B5EF4-FFF2-40B4-BE49-F238E27FC236}">
                <a16:creationId xmlns:a16="http://schemas.microsoft.com/office/drawing/2014/main" id="{6084BC61-841D-5AB7-57FE-249A9A98FB73}"/>
              </a:ext>
            </a:extLst>
          </p:cNvPr>
          <p:cNvSpPr/>
          <p:nvPr/>
        </p:nvSpPr>
        <p:spPr>
          <a:xfrm>
            <a:off x="5337276" y="2469548"/>
            <a:ext cx="1636295" cy="706787"/>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a:t>Topology, Volumes,</a:t>
            </a:r>
          </a:p>
          <a:p>
            <a:pPr algn="ctr"/>
            <a:r>
              <a:rPr lang="en-US" sz="1000"/>
              <a:t>Surface Areas, Water Temp</a:t>
            </a:r>
          </a:p>
        </p:txBody>
      </p:sp>
      <p:cxnSp>
        <p:nvCxnSpPr>
          <p:cNvPr id="23" name="Straight Arrow Connector 22">
            <a:extLst>
              <a:ext uri="{FF2B5EF4-FFF2-40B4-BE49-F238E27FC236}">
                <a16:creationId xmlns:a16="http://schemas.microsoft.com/office/drawing/2014/main" id="{99365E05-6837-A288-1F1B-6AC4A8D19574}"/>
              </a:ext>
            </a:extLst>
          </p:cNvPr>
          <p:cNvCxnSpPr>
            <a:cxnSpLocks/>
            <a:stCxn id="10" idx="4"/>
            <a:endCxn id="8" idx="0"/>
          </p:cNvCxnSpPr>
          <p:nvPr/>
        </p:nvCxnSpPr>
        <p:spPr>
          <a:xfrm>
            <a:off x="8930674" y="1886065"/>
            <a:ext cx="1" cy="4858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A3595DA3-F5F1-7585-9437-EAFDB882B69D}"/>
              </a:ext>
            </a:extLst>
          </p:cNvPr>
          <p:cNvSpPr/>
          <p:nvPr/>
        </p:nvSpPr>
        <p:spPr>
          <a:xfrm>
            <a:off x="7755589" y="4404923"/>
            <a:ext cx="2350167" cy="930442"/>
          </a:xfrm>
          <a:prstGeom prst="round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Timestep</a:t>
            </a:r>
          </a:p>
          <a:p>
            <a:pPr algn="ctr"/>
            <a:r>
              <a:rPr lang="en-US" sz="1200"/>
              <a:t>Energy Budget</a:t>
            </a:r>
          </a:p>
        </p:txBody>
      </p:sp>
      <p:cxnSp>
        <p:nvCxnSpPr>
          <p:cNvPr id="52" name="Straight Arrow Connector 51">
            <a:extLst>
              <a:ext uri="{FF2B5EF4-FFF2-40B4-BE49-F238E27FC236}">
                <a16:creationId xmlns:a16="http://schemas.microsoft.com/office/drawing/2014/main" id="{866FBD84-DCC6-8A95-5BD4-066FC3B8ECB9}"/>
              </a:ext>
            </a:extLst>
          </p:cNvPr>
          <p:cNvCxnSpPr>
            <a:cxnSpLocks/>
          </p:cNvCxnSpPr>
          <p:nvPr/>
        </p:nvCxnSpPr>
        <p:spPr>
          <a:xfrm>
            <a:off x="4463716" y="4883825"/>
            <a:ext cx="32918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Parallelogram 52">
            <a:extLst>
              <a:ext uri="{FF2B5EF4-FFF2-40B4-BE49-F238E27FC236}">
                <a16:creationId xmlns:a16="http://schemas.microsoft.com/office/drawing/2014/main" id="{A6E09264-32EF-512D-6C4C-15AC107CB533}"/>
              </a:ext>
            </a:extLst>
          </p:cNvPr>
          <p:cNvSpPr/>
          <p:nvPr/>
        </p:nvSpPr>
        <p:spPr>
          <a:xfrm>
            <a:off x="5337277" y="4516282"/>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a:t>Volumes,</a:t>
            </a:r>
          </a:p>
          <a:p>
            <a:pPr algn="ctr"/>
            <a:r>
              <a:rPr lang="en-US" sz="1000"/>
              <a:t>Surface Areas, Water Temp</a:t>
            </a:r>
          </a:p>
        </p:txBody>
      </p:sp>
      <p:cxnSp>
        <p:nvCxnSpPr>
          <p:cNvPr id="54" name="Connector: Elbow 53">
            <a:extLst>
              <a:ext uri="{FF2B5EF4-FFF2-40B4-BE49-F238E27FC236}">
                <a16:creationId xmlns:a16="http://schemas.microsoft.com/office/drawing/2014/main" id="{ED568E4A-BE1D-E47F-4942-FDB7BC43F47B}"/>
              </a:ext>
            </a:extLst>
          </p:cNvPr>
          <p:cNvCxnSpPr>
            <a:cxnSpLocks/>
            <a:stCxn id="29" idx="2"/>
            <a:endCxn id="3" idx="2"/>
          </p:cNvCxnSpPr>
          <p:nvPr/>
        </p:nvCxnSpPr>
        <p:spPr>
          <a:xfrm rot="5400000">
            <a:off x="6109653" y="2514345"/>
            <a:ext cx="12700" cy="5642040"/>
          </a:xfrm>
          <a:prstGeom prst="bentConnector3">
            <a:avLst>
              <a:gd name="adj1" fmla="val 257142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Parallelogram 54">
            <a:extLst>
              <a:ext uri="{FF2B5EF4-FFF2-40B4-BE49-F238E27FC236}">
                <a16:creationId xmlns:a16="http://schemas.microsoft.com/office/drawing/2014/main" id="{41B8BC87-44F8-8E9B-62DE-32C41067D2E1}"/>
              </a:ext>
            </a:extLst>
          </p:cNvPr>
          <p:cNvSpPr/>
          <p:nvPr/>
        </p:nvSpPr>
        <p:spPr>
          <a:xfrm>
            <a:off x="5185649" y="5336097"/>
            <a:ext cx="1636295" cy="632352"/>
          </a:xfrm>
          <a:prstGeom prst="parallelogram">
            <a:avLst/>
          </a:prstGeom>
          <a:solidFill>
            <a:schemeClr val="bg1">
              <a:lumMod val="65000"/>
            </a:schemeClr>
          </a:solidFill>
          <a:ln w="95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a:t>Water Temperature</a:t>
            </a:r>
          </a:p>
        </p:txBody>
      </p:sp>
      <p:cxnSp>
        <p:nvCxnSpPr>
          <p:cNvPr id="59" name="Connector: Elbow 58">
            <a:extLst>
              <a:ext uri="{FF2B5EF4-FFF2-40B4-BE49-F238E27FC236}">
                <a16:creationId xmlns:a16="http://schemas.microsoft.com/office/drawing/2014/main" id="{ADEA4FE1-BD4A-4679-7055-042B0D457535}"/>
              </a:ext>
            </a:extLst>
          </p:cNvPr>
          <p:cNvCxnSpPr>
            <a:cxnSpLocks/>
            <a:stCxn id="10" idx="2"/>
            <a:endCxn id="29" idx="0"/>
          </p:cNvCxnSpPr>
          <p:nvPr/>
        </p:nvCxnSpPr>
        <p:spPr>
          <a:xfrm flipH="1">
            <a:off x="8930673" y="1569889"/>
            <a:ext cx="739104" cy="2835034"/>
          </a:xfrm>
          <a:prstGeom prst="bentConnector4">
            <a:avLst>
              <a:gd name="adj1" fmla="val -239295"/>
              <a:gd name="adj2" fmla="val 9179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Connector: Elbow 514">
            <a:extLst>
              <a:ext uri="{FF2B5EF4-FFF2-40B4-BE49-F238E27FC236}">
                <a16:creationId xmlns:a16="http://schemas.microsoft.com/office/drawing/2014/main" id="{67AB5019-C587-2A53-89FE-8E032441145B}"/>
              </a:ext>
            </a:extLst>
          </p:cNvPr>
          <p:cNvCxnSpPr>
            <a:cxnSpLocks/>
            <a:stCxn id="8" idx="3"/>
            <a:endCxn id="3" idx="0"/>
          </p:cNvCxnSpPr>
          <p:nvPr/>
        </p:nvCxnSpPr>
        <p:spPr>
          <a:xfrm flipH="1">
            <a:off x="3288633" y="2837092"/>
            <a:ext cx="6817125" cy="1567831"/>
          </a:xfrm>
          <a:prstGeom prst="bentConnector4">
            <a:avLst>
              <a:gd name="adj1" fmla="val -3353"/>
              <a:gd name="adj2" fmla="val 489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564;p26">
            <a:extLst>
              <a:ext uri="{FF2B5EF4-FFF2-40B4-BE49-F238E27FC236}">
                <a16:creationId xmlns:a16="http://schemas.microsoft.com/office/drawing/2014/main" id="{566E05D4-4BC1-D329-4181-0BB6D498E1E6}"/>
              </a:ext>
            </a:extLst>
          </p:cNvPr>
          <p:cNvSpPr txBox="1">
            <a:spLocks noGrp="1"/>
          </p:cNvSpPr>
          <p:nvPr>
            <p:ph type="title"/>
          </p:nvPr>
        </p:nvSpPr>
        <p:spPr>
          <a:xfrm>
            <a:off x="1028700" y="246137"/>
            <a:ext cx="10953093"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Running Clearwater-Riverine and Clearwater-Modules as Linked Models </a:t>
            </a:r>
            <a:endParaRPr sz="240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8524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D8217-FDBB-0F9B-EE0D-40F3579A9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2F53E-E20D-9D99-2D26-90856DC26A12}"/>
              </a:ext>
            </a:extLst>
          </p:cNvPr>
          <p:cNvSpPr>
            <a:spLocks noGrp="1"/>
          </p:cNvSpPr>
          <p:nvPr>
            <p:ph type="title"/>
          </p:nvPr>
        </p:nvSpPr>
        <p:spPr/>
        <p:txBody>
          <a:bodyPr/>
          <a:lstStyle/>
          <a:p>
            <a:r>
              <a:rPr lang="en-US"/>
              <a:t>Clearwater Demonstration</a:t>
            </a:r>
          </a:p>
        </p:txBody>
      </p:sp>
      <p:sp>
        <p:nvSpPr>
          <p:cNvPr id="4" name="Text Placeholder 3">
            <a:extLst>
              <a:ext uri="{FF2B5EF4-FFF2-40B4-BE49-F238E27FC236}">
                <a16:creationId xmlns:a16="http://schemas.microsoft.com/office/drawing/2014/main" id="{B6049406-4EAB-27AA-282B-5F6D1E315C60}"/>
              </a:ext>
            </a:extLst>
          </p:cNvPr>
          <p:cNvSpPr>
            <a:spLocks noGrp="1"/>
          </p:cNvSpPr>
          <p:nvPr>
            <p:ph type="body" idx="1"/>
          </p:nvPr>
        </p:nvSpPr>
        <p:spPr/>
        <p:txBody>
          <a:bodyPr/>
          <a:lstStyle/>
          <a:p>
            <a:pPr marL="101600" indent="0">
              <a:buNone/>
            </a:pPr>
            <a:r>
              <a:rPr lang="en-US"/>
              <a:t>Sarah</a:t>
            </a:r>
          </a:p>
        </p:txBody>
      </p:sp>
    </p:spTree>
    <p:extLst>
      <p:ext uri="{BB962C8B-B14F-4D97-AF65-F5344CB8AC3E}">
        <p14:creationId xmlns:p14="http://schemas.microsoft.com/office/powerpoint/2010/main" val="1790466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081A2182-3D65-0F84-2B66-847CB996260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CD7A9D0-A081-D0ED-D4A4-764264AE69B9}"/>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9B51663C-084A-5FDC-F68E-771D54A42D7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0C329874-C8EB-38F3-BE0B-C9AD99292DA3}"/>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6BC3103F-AC72-98DD-7D57-4CCAC9A8A4F4}"/>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Demo Case Study: </a:t>
            </a:r>
            <a:r>
              <a:rPr lang="en-US" sz="2400" err="1">
                <a:solidFill>
                  <a:schemeClr val="tx1"/>
                </a:solidFill>
                <a:latin typeface="Calibri" panose="020F0502020204030204" pitchFamily="34" charset="0"/>
                <a:cs typeface="Calibri" panose="020F0502020204030204" pitchFamily="34" charset="0"/>
              </a:rPr>
              <a:t>Sumwere</a:t>
            </a:r>
            <a:r>
              <a:rPr lang="en-US" sz="2400">
                <a:solidFill>
                  <a:schemeClr val="tx1"/>
                </a:solidFill>
                <a:latin typeface="Calibri" panose="020F0502020204030204" pitchFamily="34" charset="0"/>
                <a:cs typeface="Calibri" panose="020F0502020204030204" pitchFamily="34" charset="0"/>
              </a:rPr>
              <a:t> Creek — Domain &amp; Mesh</a:t>
            </a:r>
          </a:p>
        </p:txBody>
      </p:sp>
    </p:spTree>
    <p:extLst>
      <p:ext uri="{BB962C8B-B14F-4D97-AF65-F5344CB8AC3E}">
        <p14:creationId xmlns:p14="http://schemas.microsoft.com/office/powerpoint/2010/main" val="2317685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56F5F32-7D0B-9492-3510-163011465C1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EF32A09-7546-DBB6-87F4-0931B54F9FE5}"/>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A264F577-4BD3-E6D2-C077-D1BAA912F83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A6A5CE29-BE34-08D7-02D7-10B2CF95119B}"/>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5F43BFAC-FF73-4071-5750-1BA459A6C6B8}"/>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Demo Case Study: </a:t>
            </a:r>
            <a:r>
              <a:rPr lang="en-US" sz="2400" err="1">
                <a:solidFill>
                  <a:schemeClr val="tx1"/>
                </a:solidFill>
                <a:latin typeface="Calibri" panose="020F0502020204030204" pitchFamily="34" charset="0"/>
                <a:cs typeface="Calibri" panose="020F0502020204030204" pitchFamily="34" charset="0"/>
              </a:rPr>
              <a:t>Sumwere</a:t>
            </a:r>
            <a:r>
              <a:rPr lang="en-US" sz="2400">
                <a:solidFill>
                  <a:schemeClr val="tx1"/>
                </a:solidFill>
                <a:latin typeface="Calibri" panose="020F0502020204030204" pitchFamily="34" charset="0"/>
                <a:cs typeface="Calibri" panose="020F0502020204030204" pitchFamily="34" charset="0"/>
              </a:rPr>
              <a:t> Creek — Hydrodynamic Boundary Conditions</a:t>
            </a:r>
          </a:p>
        </p:txBody>
      </p:sp>
      <p:sp>
        <p:nvSpPr>
          <p:cNvPr id="2" name="TextBox 1">
            <a:extLst>
              <a:ext uri="{FF2B5EF4-FFF2-40B4-BE49-F238E27FC236}">
                <a16:creationId xmlns:a16="http://schemas.microsoft.com/office/drawing/2014/main" id="{E0F894DA-F45F-CC6B-B703-5F9FCAC16715}"/>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Upstream: 3 </a:t>
            </a:r>
            <a:r>
              <a:rPr lang="en-US" sz="1200" b="1" err="1">
                <a:solidFill>
                  <a:srgbClr val="FF0000"/>
                </a:solidFill>
              </a:rPr>
              <a:t>cms</a:t>
            </a:r>
            <a:endParaRPr lang="en-US" sz="1200" b="1">
              <a:solidFill>
                <a:srgbClr val="FF0000"/>
              </a:solidFill>
            </a:endParaRPr>
          </a:p>
        </p:txBody>
      </p:sp>
      <p:sp>
        <p:nvSpPr>
          <p:cNvPr id="3" name="TextBox 2">
            <a:extLst>
              <a:ext uri="{FF2B5EF4-FFF2-40B4-BE49-F238E27FC236}">
                <a16:creationId xmlns:a16="http://schemas.microsoft.com/office/drawing/2014/main" id="{BCDD3738-CD8F-B2D7-C11E-917486A18BBE}"/>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Spring:</a:t>
            </a:r>
          </a:p>
          <a:p>
            <a:r>
              <a:rPr lang="en-US" sz="1200" b="1">
                <a:solidFill>
                  <a:srgbClr val="FF0000"/>
                </a:solidFill>
              </a:rPr>
              <a:t>1 </a:t>
            </a:r>
            <a:r>
              <a:rPr lang="en-US" sz="1200" b="1" err="1">
                <a:solidFill>
                  <a:srgbClr val="FF0000"/>
                </a:solidFill>
              </a:rPr>
              <a:t>cms</a:t>
            </a:r>
            <a:endParaRPr lang="en-US" sz="1200" b="1">
              <a:solidFill>
                <a:srgbClr val="FF0000"/>
              </a:solidFill>
            </a:endParaRPr>
          </a:p>
        </p:txBody>
      </p:sp>
      <p:sp>
        <p:nvSpPr>
          <p:cNvPr id="4" name="TextBox 3">
            <a:extLst>
              <a:ext uri="{FF2B5EF4-FFF2-40B4-BE49-F238E27FC236}">
                <a16:creationId xmlns:a16="http://schemas.microsoft.com/office/drawing/2014/main" id="{FDD6E4EE-6F7D-4B90-A4E1-F814D8C4AE80}"/>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Powerplant:</a:t>
            </a:r>
          </a:p>
          <a:p>
            <a:r>
              <a:rPr lang="en-US" sz="1200" b="1">
                <a:solidFill>
                  <a:srgbClr val="FF0000"/>
                </a:solidFill>
              </a:rPr>
              <a:t>0.5 </a:t>
            </a:r>
            <a:r>
              <a:rPr lang="en-US" sz="1200" b="1" err="1">
                <a:solidFill>
                  <a:srgbClr val="FF0000"/>
                </a:solidFill>
              </a:rPr>
              <a:t>cms</a:t>
            </a:r>
            <a:endParaRPr lang="en-US" sz="1200" b="1">
              <a:solidFill>
                <a:srgbClr val="FF0000"/>
              </a:solidFill>
            </a:endParaRPr>
          </a:p>
        </p:txBody>
      </p:sp>
      <p:cxnSp>
        <p:nvCxnSpPr>
          <p:cNvPr id="5" name="Straight Arrow Connector 4">
            <a:extLst>
              <a:ext uri="{FF2B5EF4-FFF2-40B4-BE49-F238E27FC236}">
                <a16:creationId xmlns:a16="http://schemas.microsoft.com/office/drawing/2014/main" id="{8AB574AE-170D-A709-4493-BA4D53D5AE5B}"/>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5C9219-96D4-57D5-E1BC-4F54ED4A26BA}"/>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9298285-B032-8CC1-8B11-E1A8AE1104AE}"/>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B08CFF-BB09-51BB-2A2E-692DD4DBE301}"/>
              </a:ext>
            </a:extLst>
          </p:cNvPr>
          <p:cNvSpPr txBox="1"/>
          <p:nvPr/>
        </p:nvSpPr>
        <p:spPr>
          <a:xfrm>
            <a:off x="5469176" y="4457615"/>
            <a:ext cx="1154907"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Downstream:</a:t>
            </a:r>
          </a:p>
          <a:p>
            <a:r>
              <a:rPr lang="en-US" sz="1200" b="1">
                <a:solidFill>
                  <a:srgbClr val="FF0000"/>
                </a:solidFill>
              </a:rPr>
              <a:t>20.75 m</a:t>
            </a:r>
          </a:p>
        </p:txBody>
      </p:sp>
      <p:cxnSp>
        <p:nvCxnSpPr>
          <p:cNvPr id="10" name="Straight Arrow Connector 9">
            <a:extLst>
              <a:ext uri="{FF2B5EF4-FFF2-40B4-BE49-F238E27FC236}">
                <a16:creationId xmlns:a16="http://schemas.microsoft.com/office/drawing/2014/main" id="{C0B9B7B0-54C2-EE44-655C-198AFAA5E5BD}"/>
              </a:ext>
            </a:extLst>
          </p:cNvPr>
          <p:cNvCxnSpPr>
            <a:cxnSpLocks/>
          </p:cNvCxnSpPr>
          <p:nvPr/>
        </p:nvCxnSpPr>
        <p:spPr>
          <a:xfrm flipH="1">
            <a:off x="5566439" y="5016300"/>
            <a:ext cx="174416" cy="470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435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B3E28DD0-60AD-D5DB-4289-C826B892D0DF}"/>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D7110ED-FF51-E3D9-BC99-FBDE1E9C11D0}"/>
              </a:ext>
            </a:extLst>
          </p:cNvPr>
          <p:cNvPicPr>
            <a:picLocks noChangeAspect="1"/>
          </p:cNvPicPr>
          <p:nvPr/>
        </p:nvPicPr>
        <p:blipFill>
          <a:blip r:embed="rId3"/>
          <a:stretch>
            <a:fillRect/>
          </a:stretch>
        </p:blipFill>
        <p:spPr>
          <a:xfrm>
            <a:off x="1051534" y="1219489"/>
            <a:ext cx="5200577" cy="4795198"/>
          </a:xfrm>
          <a:prstGeom prst="rect">
            <a:avLst/>
          </a:prstGeom>
        </p:spPr>
      </p:pic>
      <p:pic>
        <p:nvPicPr>
          <p:cNvPr id="12" name="Picture 11">
            <a:extLst>
              <a:ext uri="{FF2B5EF4-FFF2-40B4-BE49-F238E27FC236}">
                <a16:creationId xmlns:a16="http://schemas.microsoft.com/office/drawing/2014/main" id="{243A8F4B-0A01-F1F5-25F2-FBFE06E6B959}"/>
              </a:ext>
            </a:extLst>
          </p:cNvPr>
          <p:cNvPicPr>
            <a:picLocks noChangeAspect="1"/>
          </p:cNvPicPr>
          <p:nvPr/>
        </p:nvPicPr>
        <p:blipFill>
          <a:blip r:embed="rId4">
            <a:alphaModFix/>
          </a:blip>
          <a:stretch>
            <a:fillRect/>
          </a:stretch>
        </p:blipFill>
        <p:spPr>
          <a:xfrm>
            <a:off x="6462469" y="1210611"/>
            <a:ext cx="5200650" cy="4795266"/>
          </a:xfrm>
          <a:prstGeom prst="rect">
            <a:avLst/>
          </a:prstGeom>
        </p:spPr>
      </p:pic>
      <p:sp>
        <p:nvSpPr>
          <p:cNvPr id="565" name="Google Shape;565;p26">
            <a:extLst>
              <a:ext uri="{FF2B5EF4-FFF2-40B4-BE49-F238E27FC236}">
                <a16:creationId xmlns:a16="http://schemas.microsoft.com/office/drawing/2014/main" id="{0578EACC-AFB8-4DF6-8D91-4D7C2AFFA1A2}"/>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08CF264D-D2BB-BC10-EC48-6E622186A347}"/>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Demo Case Study: </a:t>
            </a:r>
            <a:r>
              <a:rPr lang="en-US" sz="2400" err="1">
                <a:solidFill>
                  <a:schemeClr val="tx1"/>
                </a:solidFill>
                <a:latin typeface="Calibri" panose="020F0502020204030204" pitchFamily="34" charset="0"/>
                <a:cs typeface="Calibri" panose="020F0502020204030204" pitchFamily="34" charset="0"/>
              </a:rPr>
              <a:t>Sumwere</a:t>
            </a:r>
            <a:r>
              <a:rPr lang="en-US" sz="2400">
                <a:solidFill>
                  <a:schemeClr val="tx1"/>
                </a:solidFill>
                <a:latin typeface="Calibri" panose="020F0502020204030204" pitchFamily="34" charset="0"/>
                <a:cs typeface="Calibri" panose="020F0502020204030204" pitchFamily="34" charset="0"/>
              </a:rPr>
              <a:t> Creek – Depth at Start of Simulation</a:t>
            </a:r>
          </a:p>
        </p:txBody>
      </p:sp>
    </p:spTree>
    <p:extLst>
      <p:ext uri="{BB962C8B-B14F-4D97-AF65-F5344CB8AC3E}">
        <p14:creationId xmlns:p14="http://schemas.microsoft.com/office/powerpoint/2010/main" val="50547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D3C480EF-E0AE-5B9F-1877-4337E220202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83F5733-ED9D-B332-1299-85EFE9C41296}"/>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4" name="Picture 3">
            <a:extLst>
              <a:ext uri="{FF2B5EF4-FFF2-40B4-BE49-F238E27FC236}">
                <a16:creationId xmlns:a16="http://schemas.microsoft.com/office/drawing/2014/main" id="{A2B8A052-10B4-1237-E85F-1A2E9EC2EF75}"/>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DB770BC7-DAB5-94BF-26C8-30C52092A7CC}"/>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21C03229-DD41-8EDD-B37E-6D5219354764}"/>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Demo Case Study: </a:t>
            </a:r>
            <a:r>
              <a:rPr lang="en-US" sz="2400" err="1">
                <a:solidFill>
                  <a:schemeClr val="tx1"/>
                </a:solidFill>
                <a:latin typeface="Calibri" panose="020F0502020204030204" pitchFamily="34" charset="0"/>
                <a:cs typeface="Calibri" panose="020F0502020204030204" pitchFamily="34" charset="0"/>
              </a:rPr>
              <a:t>Sumwere</a:t>
            </a:r>
            <a:r>
              <a:rPr lang="en-US" sz="2400">
                <a:solidFill>
                  <a:schemeClr val="tx1"/>
                </a:solidFill>
                <a:latin typeface="Calibri" panose="020F0502020204030204" pitchFamily="34" charset="0"/>
                <a:cs typeface="Calibri" panose="020F0502020204030204" pitchFamily="34" charset="0"/>
              </a:rPr>
              <a:t> Creek — Depth at End of Simulation</a:t>
            </a:r>
          </a:p>
        </p:txBody>
      </p:sp>
    </p:spTree>
    <p:extLst>
      <p:ext uri="{BB962C8B-B14F-4D97-AF65-F5344CB8AC3E}">
        <p14:creationId xmlns:p14="http://schemas.microsoft.com/office/powerpoint/2010/main" val="2261197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1458AE54-B012-B316-5836-524D4942168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EA8C3A7-0CD1-BF4D-57F2-E9C65CF9373C}"/>
              </a:ext>
            </a:extLst>
          </p:cNvPr>
          <p:cNvPicPr>
            <a:picLocks noChangeAspect="1"/>
          </p:cNvPicPr>
          <p:nvPr/>
        </p:nvPicPr>
        <p:blipFill>
          <a:blip r:embed="rId3"/>
          <a:stretch>
            <a:fillRect/>
          </a:stretch>
        </p:blipFill>
        <p:spPr>
          <a:xfrm>
            <a:off x="5611089" y="1385742"/>
            <a:ext cx="6382807" cy="4516295"/>
          </a:xfrm>
          <a:prstGeom prst="rect">
            <a:avLst/>
          </a:prstGeom>
        </p:spPr>
      </p:pic>
      <p:pic>
        <p:nvPicPr>
          <p:cNvPr id="2" name="Picture 1">
            <a:extLst>
              <a:ext uri="{FF2B5EF4-FFF2-40B4-BE49-F238E27FC236}">
                <a16:creationId xmlns:a16="http://schemas.microsoft.com/office/drawing/2014/main" id="{7179985B-6F21-7484-3150-1481A548AD8A}"/>
              </a:ext>
            </a:extLst>
          </p:cNvPr>
          <p:cNvPicPr>
            <a:picLocks noChangeAspect="1"/>
          </p:cNvPicPr>
          <p:nvPr/>
        </p:nvPicPr>
        <p:blipFill>
          <a:blip r:embed="rId4"/>
          <a:stretch>
            <a:fillRect/>
          </a:stretch>
        </p:blipFill>
        <p:spPr>
          <a:xfrm>
            <a:off x="1084190" y="1219487"/>
            <a:ext cx="4538775" cy="4639519"/>
          </a:xfrm>
          <a:prstGeom prst="rect">
            <a:avLst/>
          </a:prstGeom>
        </p:spPr>
      </p:pic>
      <p:sp>
        <p:nvSpPr>
          <p:cNvPr id="8" name="Google Shape;564;p26">
            <a:extLst>
              <a:ext uri="{FF2B5EF4-FFF2-40B4-BE49-F238E27FC236}">
                <a16:creationId xmlns:a16="http://schemas.microsoft.com/office/drawing/2014/main" id="{C81636B7-49E9-36B0-B38E-0DE118736C19}"/>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Demo Case Study: </a:t>
            </a:r>
            <a:r>
              <a:rPr lang="en-US" sz="2400" err="1">
                <a:solidFill>
                  <a:schemeClr val="tx1"/>
                </a:solidFill>
                <a:latin typeface="Calibri" panose="020F0502020204030204" pitchFamily="34" charset="0"/>
                <a:cs typeface="Calibri" panose="020F0502020204030204" pitchFamily="34" charset="0"/>
              </a:rPr>
              <a:t>Sumwere</a:t>
            </a:r>
            <a:r>
              <a:rPr lang="en-US" sz="2400">
                <a:solidFill>
                  <a:schemeClr val="tx1"/>
                </a:solidFill>
                <a:latin typeface="Calibri" panose="020F0502020204030204" pitchFamily="34" charset="0"/>
                <a:cs typeface="Calibri" panose="020F0502020204030204" pitchFamily="34" charset="0"/>
              </a:rPr>
              <a:t> Creek — Depth at End of Simulation</a:t>
            </a:r>
            <a:endParaRPr sz="240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6865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3A0DFFEB-D20D-591C-EE9D-048CCB2FFEB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8266AC1-AF95-258E-D11C-58C3DDB83E89}"/>
              </a:ext>
            </a:extLst>
          </p:cNvPr>
          <p:cNvPicPr>
            <a:picLocks noChangeAspect="1"/>
          </p:cNvPicPr>
          <p:nvPr/>
        </p:nvPicPr>
        <p:blipFill>
          <a:blip r:embed="rId3"/>
          <a:stretch>
            <a:fillRect/>
          </a:stretch>
        </p:blipFill>
        <p:spPr>
          <a:xfrm>
            <a:off x="1051533" y="1219488"/>
            <a:ext cx="5177613" cy="4774025"/>
          </a:xfrm>
          <a:prstGeom prst="rect">
            <a:avLst/>
          </a:prstGeom>
        </p:spPr>
      </p:pic>
      <p:pic>
        <p:nvPicPr>
          <p:cNvPr id="8" name="Picture 7">
            <a:extLst>
              <a:ext uri="{FF2B5EF4-FFF2-40B4-BE49-F238E27FC236}">
                <a16:creationId xmlns:a16="http://schemas.microsoft.com/office/drawing/2014/main" id="{90A16DA2-7ED3-13C6-08F7-1E3BA8B74FA9}"/>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EF4DA75B-E633-8FD9-EA39-41FEE38F5FE6}"/>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222DCE01-87F0-65FB-F6D3-852FDCC2A8F4}"/>
              </a:ext>
            </a:extLst>
          </p:cNvPr>
          <p:cNvSpPr txBox="1">
            <a:spLocks noGrp="1"/>
          </p:cNvSpPr>
          <p:nvPr>
            <p:ph type="title"/>
          </p:nvPr>
        </p:nvSpPr>
        <p:spPr>
          <a:xfrm>
            <a:off x="1030751" y="238990"/>
            <a:ext cx="10930260" cy="573541"/>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Demo Case Study: </a:t>
            </a:r>
            <a:r>
              <a:rPr lang="en-US" sz="2400" err="1">
                <a:solidFill>
                  <a:schemeClr val="tx1"/>
                </a:solidFill>
                <a:latin typeface="Calibri" panose="020F0502020204030204" pitchFamily="34" charset="0"/>
                <a:cs typeface="Calibri" panose="020F0502020204030204" pitchFamily="34" charset="0"/>
              </a:rPr>
              <a:t>Sumwere</a:t>
            </a:r>
            <a:r>
              <a:rPr lang="en-US" sz="2400">
                <a:solidFill>
                  <a:schemeClr val="tx1"/>
                </a:solidFill>
                <a:latin typeface="Calibri" panose="020F0502020204030204" pitchFamily="34" charset="0"/>
                <a:cs typeface="Calibri" panose="020F0502020204030204" pitchFamily="34" charset="0"/>
              </a:rPr>
              <a:t> Creek — Velocity at End of Simulation</a:t>
            </a:r>
          </a:p>
        </p:txBody>
      </p:sp>
    </p:spTree>
    <p:extLst>
      <p:ext uri="{BB962C8B-B14F-4D97-AF65-F5344CB8AC3E}">
        <p14:creationId xmlns:p14="http://schemas.microsoft.com/office/powerpoint/2010/main" val="1091778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D2747F4-7153-EF0A-2D24-9DDFBCE7829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F76019-C903-CB96-AC48-CEB351268B38}"/>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FB76A172-8930-BAD5-0407-7768F9244C2C}"/>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78F57C35-1917-7F56-1732-83D0D6B8CB17}"/>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EE99ED77-83FE-756E-45A1-54C6D0AA03E7}"/>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Demo Case Study: </a:t>
            </a:r>
            <a:r>
              <a:rPr lang="en-US" sz="2400" err="1">
                <a:solidFill>
                  <a:schemeClr val="tx1"/>
                </a:solidFill>
                <a:latin typeface="Calibri" panose="020F0502020204030204" pitchFamily="34" charset="0"/>
                <a:cs typeface="Calibri" panose="020F0502020204030204" pitchFamily="34" charset="0"/>
              </a:rPr>
              <a:t>Sumwere</a:t>
            </a:r>
            <a:r>
              <a:rPr lang="en-US" sz="2400">
                <a:solidFill>
                  <a:schemeClr val="tx1"/>
                </a:solidFill>
                <a:latin typeface="Calibri" panose="020F0502020204030204" pitchFamily="34" charset="0"/>
                <a:cs typeface="Calibri" panose="020F0502020204030204" pitchFamily="34" charset="0"/>
              </a:rPr>
              <a:t> Creek — TSM Temperature Boundary Conditions</a:t>
            </a:r>
          </a:p>
        </p:txBody>
      </p:sp>
      <p:sp>
        <p:nvSpPr>
          <p:cNvPr id="2" name="TextBox 1">
            <a:extLst>
              <a:ext uri="{FF2B5EF4-FFF2-40B4-BE49-F238E27FC236}">
                <a16:creationId xmlns:a16="http://schemas.microsoft.com/office/drawing/2014/main" id="{19F8EA31-DE4C-8EBD-3CDE-B7FE312AB09F}"/>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Upstream: 15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3" name="TextBox 2">
            <a:extLst>
              <a:ext uri="{FF2B5EF4-FFF2-40B4-BE49-F238E27FC236}">
                <a16:creationId xmlns:a16="http://schemas.microsoft.com/office/drawing/2014/main" id="{537F6AFD-D3D0-77F8-9E8E-BB2C30D557CA}"/>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Spring:</a:t>
            </a:r>
          </a:p>
          <a:p>
            <a:r>
              <a:rPr lang="en-US" sz="1200" b="1">
                <a:solidFill>
                  <a:srgbClr val="FF0000"/>
                </a:solidFill>
              </a:rPr>
              <a:t>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4" name="TextBox 3">
            <a:extLst>
              <a:ext uri="{FF2B5EF4-FFF2-40B4-BE49-F238E27FC236}">
                <a16:creationId xmlns:a16="http://schemas.microsoft.com/office/drawing/2014/main" id="{7D887A03-C4AE-69C9-145B-A9762A32BD89}"/>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Powerplant:</a:t>
            </a:r>
          </a:p>
          <a:p>
            <a:r>
              <a:rPr lang="en-US" sz="1200" b="1">
                <a:solidFill>
                  <a:srgbClr val="FF0000"/>
                </a:solidFill>
              </a:rPr>
              <a:t>20-25</a:t>
            </a:r>
            <a:r>
              <a:rPr lang="en-US" sz="1200" b="1">
                <a:solidFill>
                  <a:srgbClr val="FF0000"/>
                </a:solidFill>
                <a:latin typeface="Calibri" panose="020F0502020204030204" pitchFamily="34" charset="0"/>
                <a:cs typeface="Calibri" panose="020F0502020204030204" pitchFamily="34" charset="0"/>
              </a:rPr>
              <a:t> ˚</a:t>
            </a:r>
            <a:r>
              <a:rPr lang="en-US" sz="1200" b="1">
                <a:solidFill>
                  <a:srgbClr val="FF0000"/>
                </a:solidFill>
              </a:rPr>
              <a:t>C</a:t>
            </a:r>
          </a:p>
        </p:txBody>
      </p:sp>
      <p:cxnSp>
        <p:nvCxnSpPr>
          <p:cNvPr id="7" name="Straight Arrow Connector 6">
            <a:extLst>
              <a:ext uri="{FF2B5EF4-FFF2-40B4-BE49-F238E27FC236}">
                <a16:creationId xmlns:a16="http://schemas.microsoft.com/office/drawing/2014/main" id="{0F6DC35A-7B33-017A-C1CD-4731445A448F}"/>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C4A0AD3-0AC1-DFC6-B299-3F0FEACC000D}"/>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54825A-73E5-083F-0E31-A78EA20FD524}"/>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67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406399" y="878969"/>
            <a:ext cx="6717591" cy="5266527"/>
          </a:xfrm>
          <a:prstGeom prst="rect">
            <a:avLst/>
          </a:prstGeom>
          <a:noFill/>
          <a:ln>
            <a:noFill/>
          </a:ln>
        </p:spPr>
        <p:txBody>
          <a:bodyPr spcFirstLastPara="1" wrap="square" lIns="91425" tIns="45700" rIns="91425" bIns="45700" anchor="t" anchorCtr="0">
            <a:noAutofit/>
          </a:bodyPr>
          <a:lstStyle/>
          <a:p>
            <a:pPr marL="285750" indent="-285750">
              <a:lnSpc>
                <a:spcPct val="120000"/>
              </a:lnSpc>
              <a:spcBef>
                <a:spcPts val="0"/>
              </a:spcBef>
              <a:buClr>
                <a:srgbClr val="3F3F3F"/>
              </a:buClr>
              <a:buFont typeface="Arial" panose="020B0604020202020204" pitchFamily="34" charset="0"/>
              <a:buChar char="•"/>
            </a:pPr>
            <a:r>
              <a:rPr lang="en-US" sz="2400" b="0">
                <a:latin typeface="Calibri" panose="020F0502020204030204" pitchFamily="34" charset="0"/>
                <a:cs typeface="Calibri" panose="020F0502020204030204" pitchFamily="34" charset="0"/>
              </a:rPr>
              <a:t>Nutrient flow through ecosystems has a profound impact on how species utilize resources across watershed scales.</a:t>
            </a:r>
          </a:p>
          <a:p>
            <a:pPr marL="742950" lvl="1" indent="-285750">
              <a:lnSpc>
                <a:spcPct val="120000"/>
              </a:lnSpc>
              <a:spcBef>
                <a:spcPts val="0"/>
              </a:spcBef>
              <a:buClr>
                <a:srgbClr val="3F3F3F"/>
              </a:buClr>
              <a:buFont typeface="Arial" panose="020B0604020202020204" pitchFamily="34" charset="0"/>
              <a:buChar char="•"/>
            </a:pPr>
            <a:r>
              <a:rPr lang="en-US" sz="2400" b="0">
                <a:latin typeface="Calibri" panose="020F0502020204030204" pitchFamily="34" charset="0"/>
                <a:cs typeface="Calibri" panose="020F0502020204030204" pitchFamily="34" charset="0"/>
              </a:rPr>
              <a:t>Primary production</a:t>
            </a:r>
          </a:p>
          <a:p>
            <a:pPr marL="742950" lvl="1" indent="-285750">
              <a:lnSpc>
                <a:spcPct val="120000"/>
              </a:lnSpc>
              <a:spcBef>
                <a:spcPts val="0"/>
              </a:spcBef>
              <a:buClr>
                <a:srgbClr val="3F3F3F"/>
              </a:buClr>
              <a:buFont typeface="Arial" panose="020B0604020202020204" pitchFamily="34" charset="0"/>
              <a:buChar char="•"/>
            </a:pPr>
            <a:r>
              <a:rPr lang="en-US" sz="2400" b="0">
                <a:latin typeface="Calibri" panose="020F0502020204030204" pitchFamily="34" charset="0"/>
                <a:cs typeface="Calibri" panose="020F0502020204030204" pitchFamily="34" charset="0"/>
              </a:rPr>
              <a:t>Species distribution and abundance</a:t>
            </a:r>
          </a:p>
          <a:p>
            <a:pPr marL="742950" lvl="1" indent="-285750">
              <a:lnSpc>
                <a:spcPct val="120000"/>
              </a:lnSpc>
              <a:spcBef>
                <a:spcPts val="0"/>
              </a:spcBef>
              <a:buClr>
                <a:srgbClr val="3F3F3F"/>
              </a:buClr>
              <a:buFont typeface="Arial" panose="020B0604020202020204" pitchFamily="34" charset="0"/>
              <a:buChar char="•"/>
            </a:pPr>
            <a:r>
              <a:rPr lang="en-US" sz="2400" b="0">
                <a:latin typeface="Calibri" panose="020F0502020204030204" pitchFamily="34" charset="0"/>
                <a:cs typeface="Calibri" panose="020F0502020204030204" pitchFamily="34" charset="0"/>
              </a:rPr>
              <a:t>Ecosystem productivity and stability</a:t>
            </a:r>
          </a:p>
          <a:p>
            <a:pPr marL="742950" lvl="1" indent="-285750">
              <a:lnSpc>
                <a:spcPct val="120000"/>
              </a:lnSpc>
              <a:spcBef>
                <a:spcPts val="0"/>
              </a:spcBef>
              <a:buClr>
                <a:srgbClr val="3F3F3F"/>
              </a:buClr>
              <a:buFont typeface="Arial" panose="020B0604020202020204" pitchFamily="34" charset="0"/>
              <a:buChar char="•"/>
            </a:pPr>
            <a:r>
              <a:rPr lang="en-US" sz="2400" b="0">
                <a:latin typeface="Calibri" panose="020F0502020204030204" pitchFamily="34" charset="0"/>
                <a:cs typeface="Calibri" panose="020F0502020204030204" pitchFamily="34" charset="0"/>
              </a:rPr>
              <a:t>Community composition and diversity</a:t>
            </a:r>
          </a:p>
          <a:p>
            <a:pPr marL="742950" lvl="1" indent="-285750">
              <a:lnSpc>
                <a:spcPct val="120000"/>
              </a:lnSpc>
              <a:spcBef>
                <a:spcPts val="0"/>
              </a:spcBef>
              <a:buClr>
                <a:srgbClr val="3F3F3F"/>
              </a:buClr>
              <a:buFont typeface="Arial" panose="020B0604020202020204" pitchFamily="34" charset="0"/>
              <a:buChar char="•"/>
            </a:pPr>
            <a:r>
              <a:rPr lang="en-US" sz="2400" b="0">
                <a:latin typeface="Calibri" panose="020F0502020204030204" pitchFamily="34" charset="0"/>
                <a:cs typeface="Calibri" panose="020F0502020204030204" pitchFamily="34" charset="0"/>
              </a:rPr>
              <a:t>Carbon sequestration</a:t>
            </a:r>
          </a:p>
          <a:p>
            <a:pPr marL="285750" indent="-285750">
              <a:lnSpc>
                <a:spcPct val="120000"/>
              </a:lnSpc>
              <a:spcBef>
                <a:spcPts val="0"/>
              </a:spcBef>
              <a:buClr>
                <a:srgbClr val="3F3F3F"/>
              </a:buClr>
              <a:buFont typeface="Arial" panose="020B0604020202020204" pitchFamily="34" charset="0"/>
              <a:buChar char="•"/>
            </a:pPr>
            <a:endParaRPr lang="en-US" sz="2400"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a:solidFill>
                  <a:schemeClr val="tx1"/>
                </a:solidFill>
                <a:latin typeface="Calibri" panose="020F0502020204030204" pitchFamily="34" charset="0"/>
                <a:cs typeface="Calibri" panose="020F0502020204030204" pitchFamily="34" charset="0"/>
              </a:rPr>
              <a:t>Introduction: Nutrient Flow through Ecosystems</a:t>
            </a:r>
            <a:endParaRPr sz="2800">
              <a:solidFill>
                <a:schemeClr val="tx1"/>
              </a:solidFill>
              <a:latin typeface="Calibri" panose="020F0502020204030204" pitchFamily="34" charset="0"/>
              <a:cs typeface="Calibri" panose="020F0502020204030204" pitchFamily="34" charset="0"/>
            </a:endParaRPr>
          </a:p>
        </p:txBody>
      </p:sp>
      <p:pic>
        <p:nvPicPr>
          <p:cNvPr id="12" name="Picture 11" descr="A river running through a valley&#10;&#10;Description automatically generated">
            <a:extLst>
              <a:ext uri="{FF2B5EF4-FFF2-40B4-BE49-F238E27FC236}">
                <a16:creationId xmlns:a16="http://schemas.microsoft.com/office/drawing/2014/main" id="{D47E3E32-485D-CA23-1E3D-CA624BEF3652}"/>
              </a:ext>
            </a:extLst>
          </p:cNvPr>
          <p:cNvPicPr>
            <a:picLocks noChangeAspect="1"/>
          </p:cNvPicPr>
          <p:nvPr/>
        </p:nvPicPr>
        <p:blipFill>
          <a:blip r:embed="rId3"/>
          <a:stretch>
            <a:fillRect/>
          </a:stretch>
        </p:blipFill>
        <p:spPr>
          <a:xfrm>
            <a:off x="7141029" y="3429000"/>
            <a:ext cx="4600527" cy="2830162"/>
          </a:xfrm>
          <a:prstGeom prst="rect">
            <a:avLst/>
          </a:prstGeom>
        </p:spPr>
      </p:pic>
      <p:pic>
        <p:nvPicPr>
          <p:cNvPr id="13" name="Picture 12" descr="A river with grass and rocks&#10;&#10;Description automatically generated">
            <a:extLst>
              <a:ext uri="{FF2B5EF4-FFF2-40B4-BE49-F238E27FC236}">
                <a16:creationId xmlns:a16="http://schemas.microsoft.com/office/drawing/2014/main" id="{5B86B87B-B125-A247-F222-BE4C53E720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42379" y="878969"/>
            <a:ext cx="4582139" cy="2830162"/>
          </a:xfrm>
          <a:prstGeom prst="rect">
            <a:avLst/>
          </a:prstGeom>
        </p:spPr>
      </p:pic>
    </p:spTree>
    <p:extLst>
      <p:ext uri="{BB962C8B-B14F-4D97-AF65-F5344CB8AC3E}">
        <p14:creationId xmlns:p14="http://schemas.microsoft.com/office/powerpoint/2010/main" val="1735454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9684B79C-DAD8-11F4-D362-72AE721288E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045E89E-BE1B-818F-924D-85CF469D606F}"/>
              </a:ext>
            </a:extLst>
          </p:cNvPr>
          <p:cNvPicPr>
            <a:picLocks noChangeAspect="1"/>
          </p:cNvPicPr>
          <p:nvPr/>
        </p:nvPicPr>
        <p:blipFill>
          <a:blip r:embed="rId3"/>
          <a:stretch>
            <a:fillRect/>
          </a:stretch>
        </p:blipFill>
        <p:spPr>
          <a:xfrm>
            <a:off x="1051534" y="1219488"/>
            <a:ext cx="5177612" cy="4774024"/>
          </a:xfrm>
          <a:prstGeom prst="rect">
            <a:avLst/>
          </a:prstGeom>
        </p:spPr>
      </p:pic>
      <p:sp>
        <p:nvSpPr>
          <p:cNvPr id="565" name="Google Shape;565;p26">
            <a:extLst>
              <a:ext uri="{FF2B5EF4-FFF2-40B4-BE49-F238E27FC236}">
                <a16:creationId xmlns:a16="http://schemas.microsoft.com/office/drawing/2014/main" id="{3A10F9B3-A708-BD52-B4F9-94D2941C26F0}"/>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a:t>
            </a:r>
          </a:p>
        </p:txBody>
      </p:sp>
      <p:sp>
        <p:nvSpPr>
          <p:cNvPr id="6" name="Google Shape;564;p26">
            <a:extLst>
              <a:ext uri="{FF2B5EF4-FFF2-40B4-BE49-F238E27FC236}">
                <a16:creationId xmlns:a16="http://schemas.microsoft.com/office/drawing/2014/main" id="{67072AFB-20C4-BED4-B143-7227C64BB1C6}"/>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Demo Case Study: </a:t>
            </a:r>
            <a:r>
              <a:rPr lang="en-US" sz="2400" err="1">
                <a:solidFill>
                  <a:schemeClr val="tx1"/>
                </a:solidFill>
                <a:latin typeface="Calibri" panose="020F0502020204030204" pitchFamily="34" charset="0"/>
                <a:cs typeface="Calibri" panose="020F0502020204030204" pitchFamily="34" charset="0"/>
              </a:rPr>
              <a:t>Sumwere</a:t>
            </a:r>
            <a:r>
              <a:rPr lang="en-US" sz="2400">
                <a:solidFill>
                  <a:schemeClr val="tx1"/>
                </a:solidFill>
                <a:latin typeface="Calibri" panose="020F0502020204030204" pitchFamily="34" charset="0"/>
                <a:cs typeface="Calibri" panose="020F0502020204030204" pitchFamily="34" charset="0"/>
              </a:rPr>
              <a:t> Creek — TSM Temperature Boundary Timeseries</a:t>
            </a:r>
          </a:p>
        </p:txBody>
      </p:sp>
      <p:sp>
        <p:nvSpPr>
          <p:cNvPr id="2" name="TextBox 1">
            <a:extLst>
              <a:ext uri="{FF2B5EF4-FFF2-40B4-BE49-F238E27FC236}">
                <a16:creationId xmlns:a16="http://schemas.microsoft.com/office/drawing/2014/main" id="{26E7B379-3E88-06DB-D810-B5B61AC393C2}"/>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E663"/>
                </a:solidFill>
              </a:rPr>
              <a:t>Upstream: 15</a:t>
            </a:r>
            <a:r>
              <a:rPr lang="en-US" sz="1200" b="1">
                <a:solidFill>
                  <a:srgbClr val="FFE663"/>
                </a:solidFill>
                <a:latin typeface="Calibri" panose="020F0502020204030204" pitchFamily="34" charset="0"/>
                <a:cs typeface="Calibri" panose="020F0502020204030204" pitchFamily="34" charset="0"/>
              </a:rPr>
              <a:t>˚</a:t>
            </a:r>
            <a:r>
              <a:rPr lang="en-US" sz="1200" b="1">
                <a:solidFill>
                  <a:srgbClr val="FFE663"/>
                </a:solidFill>
              </a:rPr>
              <a:t>C</a:t>
            </a:r>
          </a:p>
        </p:txBody>
      </p:sp>
      <p:sp>
        <p:nvSpPr>
          <p:cNvPr id="3" name="TextBox 2">
            <a:extLst>
              <a:ext uri="{FF2B5EF4-FFF2-40B4-BE49-F238E27FC236}">
                <a16:creationId xmlns:a16="http://schemas.microsoft.com/office/drawing/2014/main" id="{5324F591-D067-8410-D440-477E890EF927}"/>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88C7E5"/>
                </a:solidFill>
              </a:rPr>
              <a:t>Spring:</a:t>
            </a:r>
          </a:p>
          <a:p>
            <a:r>
              <a:rPr lang="en-US" sz="1200" b="1">
                <a:solidFill>
                  <a:srgbClr val="88C7E5"/>
                </a:solidFill>
              </a:rPr>
              <a:t>5</a:t>
            </a:r>
            <a:r>
              <a:rPr lang="en-US" sz="1200" b="1">
                <a:solidFill>
                  <a:srgbClr val="88C7E5"/>
                </a:solidFill>
                <a:latin typeface="Calibri" panose="020F0502020204030204" pitchFamily="34" charset="0"/>
                <a:cs typeface="Calibri" panose="020F0502020204030204" pitchFamily="34" charset="0"/>
              </a:rPr>
              <a:t>˚</a:t>
            </a:r>
            <a:r>
              <a:rPr lang="en-US" sz="1200" b="1">
                <a:solidFill>
                  <a:srgbClr val="88C7E5"/>
                </a:solidFill>
              </a:rPr>
              <a:t>C</a:t>
            </a:r>
          </a:p>
        </p:txBody>
      </p:sp>
      <p:sp>
        <p:nvSpPr>
          <p:cNvPr id="4" name="TextBox 3">
            <a:extLst>
              <a:ext uri="{FF2B5EF4-FFF2-40B4-BE49-F238E27FC236}">
                <a16:creationId xmlns:a16="http://schemas.microsoft.com/office/drawing/2014/main" id="{BBBFEDC3-0DA6-9883-AEB7-C53D2A91A47C}"/>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B8500"/>
                </a:solidFill>
              </a:rPr>
              <a:t>Powerplant:</a:t>
            </a:r>
          </a:p>
          <a:p>
            <a:r>
              <a:rPr lang="en-US" sz="1200" b="1">
                <a:solidFill>
                  <a:srgbClr val="FB8500"/>
                </a:solidFill>
              </a:rPr>
              <a:t>20-25</a:t>
            </a:r>
            <a:r>
              <a:rPr lang="en-US" sz="1200" b="1">
                <a:solidFill>
                  <a:srgbClr val="FB8500"/>
                </a:solidFill>
                <a:latin typeface="Calibri" panose="020F0502020204030204" pitchFamily="34" charset="0"/>
                <a:cs typeface="Calibri" panose="020F0502020204030204" pitchFamily="34" charset="0"/>
              </a:rPr>
              <a:t> ˚</a:t>
            </a:r>
            <a:r>
              <a:rPr lang="en-US" sz="1200" b="1">
                <a:solidFill>
                  <a:srgbClr val="FB8500"/>
                </a:solidFill>
              </a:rPr>
              <a:t>C</a:t>
            </a:r>
          </a:p>
        </p:txBody>
      </p:sp>
      <p:cxnSp>
        <p:nvCxnSpPr>
          <p:cNvPr id="7" name="Straight Arrow Connector 6">
            <a:extLst>
              <a:ext uri="{FF2B5EF4-FFF2-40B4-BE49-F238E27FC236}">
                <a16:creationId xmlns:a16="http://schemas.microsoft.com/office/drawing/2014/main" id="{D1412280-83C5-C29D-BE4E-3D1B2F6D676D}"/>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5121-3C6C-8F82-ACA0-A432C903E329}"/>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8389C3-A067-A5C4-BF6A-99A0E4BBA3D1}"/>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graph with numbers and lines&#10;&#10;Description automatically generated with medium confidence">
            <a:extLst>
              <a:ext uri="{FF2B5EF4-FFF2-40B4-BE49-F238E27FC236}">
                <a16:creationId xmlns:a16="http://schemas.microsoft.com/office/drawing/2014/main" id="{C3AAFC8B-932E-4026-C7F1-532E06A572AC}"/>
              </a:ext>
            </a:extLst>
          </p:cNvPr>
          <p:cNvPicPr>
            <a:picLocks noChangeAspect="1"/>
          </p:cNvPicPr>
          <p:nvPr/>
        </p:nvPicPr>
        <p:blipFill rotWithShape="1">
          <a:blip r:embed="rId4"/>
          <a:srcRect r="6417"/>
          <a:stretch/>
        </p:blipFill>
        <p:spPr>
          <a:xfrm>
            <a:off x="6375034" y="1397801"/>
            <a:ext cx="5606760" cy="4276725"/>
          </a:xfrm>
          <a:prstGeom prst="rect">
            <a:avLst/>
          </a:prstGeom>
        </p:spPr>
      </p:pic>
    </p:spTree>
    <p:extLst>
      <p:ext uri="{BB962C8B-B14F-4D97-AF65-F5344CB8AC3E}">
        <p14:creationId xmlns:p14="http://schemas.microsoft.com/office/powerpoint/2010/main" val="3187255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01241FE-6FBE-DA45-4449-BA03285C8139}"/>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71676A4D-FB44-0174-DD07-8441112BAD7D}"/>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Demo Case Study: </a:t>
            </a:r>
            <a:r>
              <a:rPr lang="en-US" sz="2400" err="1">
                <a:solidFill>
                  <a:schemeClr val="tx1"/>
                </a:solidFill>
                <a:latin typeface="Calibri" panose="020F0502020204030204" pitchFamily="34" charset="0"/>
                <a:cs typeface="Calibri" panose="020F0502020204030204" pitchFamily="34" charset="0"/>
              </a:rPr>
              <a:t>Sumwere</a:t>
            </a:r>
            <a:r>
              <a:rPr lang="en-US" sz="2400">
                <a:solidFill>
                  <a:schemeClr val="tx1"/>
                </a:solidFill>
                <a:latin typeface="Calibri" panose="020F0502020204030204" pitchFamily="34" charset="0"/>
                <a:cs typeface="Calibri" panose="020F0502020204030204" pitchFamily="34" charset="0"/>
              </a:rPr>
              <a:t> Creek — TSM Meteorological Timeseries</a:t>
            </a:r>
          </a:p>
        </p:txBody>
      </p:sp>
      <p:pic>
        <p:nvPicPr>
          <p:cNvPr id="14" name="Picture 13" descr="A graph of a solar heat flux and a solar heat flux&#10;&#10;Description automatically generated">
            <a:extLst>
              <a:ext uri="{FF2B5EF4-FFF2-40B4-BE49-F238E27FC236}">
                <a16:creationId xmlns:a16="http://schemas.microsoft.com/office/drawing/2014/main" id="{561E0E7B-3223-5DCE-3A43-32E0A83E6C44}"/>
              </a:ext>
            </a:extLst>
          </p:cNvPr>
          <p:cNvPicPr>
            <a:picLocks noChangeAspect="1"/>
          </p:cNvPicPr>
          <p:nvPr/>
        </p:nvPicPr>
        <p:blipFill>
          <a:blip r:embed="rId3"/>
          <a:stretch>
            <a:fillRect/>
          </a:stretch>
        </p:blipFill>
        <p:spPr>
          <a:xfrm>
            <a:off x="699354" y="1059475"/>
            <a:ext cx="10277475" cy="4533900"/>
          </a:xfrm>
          <a:prstGeom prst="rect">
            <a:avLst/>
          </a:prstGeom>
        </p:spPr>
      </p:pic>
    </p:spTree>
    <p:extLst>
      <p:ext uri="{BB962C8B-B14F-4D97-AF65-F5344CB8AC3E}">
        <p14:creationId xmlns:p14="http://schemas.microsoft.com/office/powerpoint/2010/main" val="419088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15B75409-20F9-F7E2-E76E-83EAF4A04339}"/>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BD3AF48D-F7CB-A2B4-770F-667279463E6D}"/>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Results – Model Spin-Up</a:t>
            </a:r>
          </a:p>
        </p:txBody>
      </p:sp>
      <p:pic>
        <p:nvPicPr>
          <p:cNvPr id="5" name="Picture 4" descr="A yellow and blue line&#10;&#10;Description automatically generated with medium confidence">
            <a:extLst>
              <a:ext uri="{FF2B5EF4-FFF2-40B4-BE49-F238E27FC236}">
                <a16:creationId xmlns:a16="http://schemas.microsoft.com/office/drawing/2014/main" id="{8D27F9AD-0A5E-7983-B351-F25B82C4709C}"/>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DBB151F1-784E-AFD0-23D9-0279E67C5F58}"/>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7C148689-5D6C-79D1-5413-58FE58605C16}"/>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22" name="Picture 21" descr="A chart of temperature&#10;&#10;Description automatically generated">
            <a:extLst>
              <a:ext uri="{FF2B5EF4-FFF2-40B4-BE49-F238E27FC236}">
                <a16:creationId xmlns:a16="http://schemas.microsoft.com/office/drawing/2014/main" id="{45F9F7E5-10E2-1A27-B262-5138D69E380E}"/>
              </a:ext>
            </a:extLst>
          </p:cNvPr>
          <p:cNvPicPr>
            <a:picLocks noChangeAspect="1"/>
          </p:cNvPicPr>
          <p:nvPr/>
        </p:nvPicPr>
        <p:blipFill>
          <a:blip r:embed="rId5"/>
          <a:stretch>
            <a:fillRect/>
          </a:stretch>
        </p:blipFill>
        <p:spPr>
          <a:xfrm>
            <a:off x="4734304" y="5390155"/>
            <a:ext cx="2961136" cy="493522"/>
          </a:xfrm>
          <a:prstGeom prst="rect">
            <a:avLst/>
          </a:prstGeom>
        </p:spPr>
      </p:pic>
      <p:pic>
        <p:nvPicPr>
          <p:cNvPr id="24" name="Picture 23" descr="A yellow snake with blue eyes&#10;&#10;Description automatically generated">
            <a:extLst>
              <a:ext uri="{FF2B5EF4-FFF2-40B4-BE49-F238E27FC236}">
                <a16:creationId xmlns:a16="http://schemas.microsoft.com/office/drawing/2014/main" id="{5544C3EF-EAFD-3686-37CA-E181AC1579C4}"/>
              </a:ext>
            </a:extLst>
          </p:cNvPr>
          <p:cNvPicPr>
            <a:picLocks noChangeAspect="1"/>
          </p:cNvPicPr>
          <p:nvPr/>
        </p:nvPicPr>
        <p:blipFill>
          <a:blip r:embed="rId6"/>
          <a:stretch>
            <a:fillRect/>
          </a:stretch>
        </p:blipFill>
        <p:spPr>
          <a:xfrm>
            <a:off x="1122280" y="1678158"/>
            <a:ext cx="4765045" cy="3573784"/>
          </a:xfrm>
          <a:prstGeom prst="rect">
            <a:avLst/>
          </a:prstGeom>
        </p:spPr>
      </p:pic>
    </p:spTree>
    <p:extLst>
      <p:ext uri="{BB962C8B-B14F-4D97-AF65-F5344CB8AC3E}">
        <p14:creationId xmlns:p14="http://schemas.microsoft.com/office/powerpoint/2010/main" val="2622480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876DBD10-E821-E8BB-4230-A16290B94E05}"/>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1899FB9D-D772-EB34-CBAA-462BED34A500}"/>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Results – Model Spin-Up</a:t>
            </a:r>
          </a:p>
        </p:txBody>
      </p:sp>
      <p:pic>
        <p:nvPicPr>
          <p:cNvPr id="5" name="Picture 4" descr="A yellow and blue line&#10;&#10;Description automatically generated with medium confidence">
            <a:extLst>
              <a:ext uri="{FF2B5EF4-FFF2-40B4-BE49-F238E27FC236}">
                <a16:creationId xmlns:a16="http://schemas.microsoft.com/office/drawing/2014/main" id="{0ED030E9-A931-B5DF-FA7F-4216A140EFD4}"/>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59AB25D7-D775-6947-A501-DA4D762F8EAB}"/>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78C9E537-4FC2-5A38-91C9-AB317B0F60A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7" name="Picture 6" descr="A yellow and blue road&#10;&#10;Description automatically generated with medium confidence">
            <a:extLst>
              <a:ext uri="{FF2B5EF4-FFF2-40B4-BE49-F238E27FC236}">
                <a16:creationId xmlns:a16="http://schemas.microsoft.com/office/drawing/2014/main" id="{C4F692D8-B98F-D7BB-C436-9C81AAD39C16}"/>
              </a:ext>
            </a:extLst>
          </p:cNvPr>
          <p:cNvPicPr>
            <a:picLocks noChangeAspect="1"/>
          </p:cNvPicPr>
          <p:nvPr/>
        </p:nvPicPr>
        <p:blipFill>
          <a:blip r:embed="rId5"/>
          <a:stretch>
            <a:fillRect/>
          </a:stretch>
        </p:blipFill>
        <p:spPr>
          <a:xfrm>
            <a:off x="6557104" y="1678156"/>
            <a:ext cx="4765044" cy="3573783"/>
          </a:xfrm>
          <a:prstGeom prst="rect">
            <a:avLst/>
          </a:prstGeom>
          <a:ln>
            <a:noFill/>
          </a:ln>
        </p:spPr>
      </p:pic>
      <p:pic>
        <p:nvPicPr>
          <p:cNvPr id="12" name="Picture 11" descr="A chart of temperature&#10;&#10;Description automatically generated">
            <a:extLst>
              <a:ext uri="{FF2B5EF4-FFF2-40B4-BE49-F238E27FC236}">
                <a16:creationId xmlns:a16="http://schemas.microsoft.com/office/drawing/2014/main" id="{CE4B0E75-D1E6-9B9C-4D9B-4AF25C306289}"/>
              </a:ext>
            </a:extLst>
          </p:cNvPr>
          <p:cNvPicPr>
            <a:picLocks noChangeAspect="1"/>
          </p:cNvPicPr>
          <p:nvPr/>
        </p:nvPicPr>
        <p:blipFill>
          <a:blip r:embed="rId6"/>
          <a:stretch>
            <a:fillRect/>
          </a:stretch>
        </p:blipFill>
        <p:spPr>
          <a:xfrm>
            <a:off x="4734304" y="5390155"/>
            <a:ext cx="2961136" cy="493522"/>
          </a:xfrm>
          <a:prstGeom prst="rect">
            <a:avLst/>
          </a:prstGeom>
        </p:spPr>
      </p:pic>
      <p:pic>
        <p:nvPicPr>
          <p:cNvPr id="14" name="Picture 13" descr="A yellow snake with blue square&#10;&#10;Description automatically generated">
            <a:extLst>
              <a:ext uri="{FF2B5EF4-FFF2-40B4-BE49-F238E27FC236}">
                <a16:creationId xmlns:a16="http://schemas.microsoft.com/office/drawing/2014/main" id="{E6222A22-0FDB-FCD7-8627-546440B57FD8}"/>
              </a:ext>
            </a:extLst>
          </p:cNvPr>
          <p:cNvPicPr>
            <a:picLocks noChangeAspect="1"/>
          </p:cNvPicPr>
          <p:nvPr/>
        </p:nvPicPr>
        <p:blipFill>
          <a:blip r:embed="rId7"/>
          <a:stretch>
            <a:fillRect/>
          </a:stretch>
        </p:blipFill>
        <p:spPr>
          <a:xfrm>
            <a:off x="1122280" y="1687780"/>
            <a:ext cx="4765044" cy="3573783"/>
          </a:xfrm>
          <a:prstGeom prst="rect">
            <a:avLst/>
          </a:prstGeom>
        </p:spPr>
      </p:pic>
    </p:spTree>
    <p:extLst>
      <p:ext uri="{BB962C8B-B14F-4D97-AF65-F5344CB8AC3E}">
        <p14:creationId xmlns:p14="http://schemas.microsoft.com/office/powerpoint/2010/main" val="1888218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Results – Warm Powerplant Inflows</a:t>
            </a:r>
          </a:p>
        </p:txBody>
      </p:sp>
      <p:pic>
        <p:nvPicPr>
          <p:cNvPr id="5" name="Picture 4" descr="A yellow and blue line&#10;&#10;Description automatically generated with medium confidence">
            <a:extLst>
              <a:ext uri="{FF2B5EF4-FFF2-40B4-BE49-F238E27FC236}">
                <a16:creationId xmlns:a16="http://schemas.microsoft.com/office/drawing/2014/main" id="{3D71C6FE-833E-FB91-6B3C-F744B13BEAAE}"/>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4D2BFC4E-C996-DEE6-0908-AFC49EC1E296}"/>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01D1FF7C-E11D-F064-5A98-3DD7FBCB718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3" name="Picture 2" descr="A yellow line on a gray background&#10;&#10;Description automatically generated">
            <a:extLst>
              <a:ext uri="{FF2B5EF4-FFF2-40B4-BE49-F238E27FC236}">
                <a16:creationId xmlns:a16="http://schemas.microsoft.com/office/drawing/2014/main" id="{8037C277-6C0E-6DCF-287B-B7445C882D0D}"/>
              </a:ext>
            </a:extLst>
          </p:cNvPr>
          <p:cNvPicPr>
            <a:picLocks noChangeAspect="1"/>
          </p:cNvPicPr>
          <p:nvPr/>
        </p:nvPicPr>
        <p:blipFill>
          <a:blip r:embed="rId5"/>
          <a:stretch>
            <a:fillRect/>
          </a:stretch>
        </p:blipFill>
        <p:spPr>
          <a:xfrm>
            <a:off x="1122279" y="1685976"/>
            <a:ext cx="4765043" cy="3573782"/>
          </a:xfrm>
          <a:prstGeom prst="rect">
            <a:avLst/>
          </a:prstGeom>
        </p:spPr>
      </p:pic>
      <p:pic>
        <p:nvPicPr>
          <p:cNvPr id="7" name="Picture 6" descr="A yellow and blue road&#10;&#10;Description automatically generated with medium confidence">
            <a:extLst>
              <a:ext uri="{FF2B5EF4-FFF2-40B4-BE49-F238E27FC236}">
                <a16:creationId xmlns:a16="http://schemas.microsoft.com/office/drawing/2014/main" id="{612A5DC7-5EC0-7060-478C-7C97580DD4D9}"/>
              </a:ext>
            </a:extLst>
          </p:cNvPr>
          <p:cNvPicPr>
            <a:picLocks noChangeAspect="1"/>
          </p:cNvPicPr>
          <p:nvPr/>
        </p:nvPicPr>
        <p:blipFill>
          <a:blip r:embed="rId6"/>
          <a:stretch>
            <a:fillRect/>
          </a:stretch>
        </p:blipFill>
        <p:spPr>
          <a:xfrm>
            <a:off x="6557104" y="1678156"/>
            <a:ext cx="4765044" cy="3573783"/>
          </a:xfrm>
          <a:prstGeom prst="rect">
            <a:avLst/>
          </a:prstGeom>
          <a:ln>
            <a:noFill/>
          </a:ln>
        </p:spPr>
      </p:pic>
      <p:pic>
        <p:nvPicPr>
          <p:cNvPr id="12" name="Picture 11" descr="A pixelated image of a snake&#10;&#10;Description automatically generated">
            <a:extLst>
              <a:ext uri="{FF2B5EF4-FFF2-40B4-BE49-F238E27FC236}">
                <a16:creationId xmlns:a16="http://schemas.microsoft.com/office/drawing/2014/main" id="{3796B647-6A29-3DDB-772C-6E35F21A81B2}"/>
              </a:ext>
            </a:extLst>
          </p:cNvPr>
          <p:cNvPicPr>
            <a:picLocks noChangeAspect="1"/>
          </p:cNvPicPr>
          <p:nvPr/>
        </p:nvPicPr>
        <p:blipFill>
          <a:blip r:embed="rId7"/>
          <a:stretch>
            <a:fillRect/>
          </a:stretch>
        </p:blipFill>
        <p:spPr>
          <a:xfrm>
            <a:off x="1122279" y="1676351"/>
            <a:ext cx="4765043" cy="3573782"/>
          </a:xfrm>
          <a:prstGeom prst="rect">
            <a:avLst/>
          </a:prstGeom>
        </p:spPr>
      </p:pic>
      <p:pic>
        <p:nvPicPr>
          <p:cNvPr id="14" name="Picture 13" descr="A colorful line of a pipe&#10;&#10;Description automatically generated with low confidence">
            <a:extLst>
              <a:ext uri="{FF2B5EF4-FFF2-40B4-BE49-F238E27FC236}">
                <a16:creationId xmlns:a16="http://schemas.microsoft.com/office/drawing/2014/main" id="{CDADC0AA-728E-DDDD-9FA1-65C1DAD1D4C8}"/>
              </a:ext>
            </a:extLst>
          </p:cNvPr>
          <p:cNvPicPr>
            <a:picLocks noChangeAspect="1"/>
          </p:cNvPicPr>
          <p:nvPr/>
        </p:nvPicPr>
        <p:blipFill>
          <a:blip r:embed="rId8"/>
          <a:stretch>
            <a:fillRect/>
          </a:stretch>
        </p:blipFill>
        <p:spPr>
          <a:xfrm>
            <a:off x="6557104" y="1678155"/>
            <a:ext cx="4765044" cy="3573783"/>
          </a:xfrm>
          <a:prstGeom prst="rect">
            <a:avLst/>
          </a:prstGeom>
        </p:spPr>
      </p:pic>
      <p:pic>
        <p:nvPicPr>
          <p:cNvPr id="15" name="Picture 14" descr="A chart of temperature&#10;&#10;Description automatically generated">
            <a:extLst>
              <a:ext uri="{FF2B5EF4-FFF2-40B4-BE49-F238E27FC236}">
                <a16:creationId xmlns:a16="http://schemas.microsoft.com/office/drawing/2014/main" id="{E2321FCF-A2BA-4A26-A736-8803CCC642CF}"/>
              </a:ext>
            </a:extLst>
          </p:cNvPr>
          <p:cNvPicPr>
            <a:picLocks noChangeAspect="1"/>
          </p:cNvPicPr>
          <p:nvPr/>
        </p:nvPicPr>
        <p:blipFill>
          <a:blip r:embed="rId9"/>
          <a:stretch>
            <a:fillRect/>
          </a:stretch>
        </p:blipFill>
        <p:spPr>
          <a:xfrm>
            <a:off x="4734304" y="5390155"/>
            <a:ext cx="2961136" cy="493522"/>
          </a:xfrm>
          <a:prstGeom prst="rect">
            <a:avLst/>
          </a:prstGeom>
        </p:spPr>
      </p:pic>
    </p:spTree>
    <p:extLst>
      <p:ext uri="{BB962C8B-B14F-4D97-AF65-F5344CB8AC3E}">
        <p14:creationId xmlns:p14="http://schemas.microsoft.com/office/powerpoint/2010/main" val="3536195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660B9EFC-5709-3343-FB5C-44752B437699}"/>
            </a:ext>
          </a:extLst>
        </p:cNvPr>
        <p:cNvGrpSpPr/>
        <p:nvPr/>
      </p:nvGrpSpPr>
      <p:grpSpPr>
        <a:xfrm>
          <a:off x="0" y="0"/>
          <a:ext cx="0" cy="0"/>
          <a:chOff x="0" y="0"/>
          <a:chExt cx="0" cy="0"/>
        </a:xfrm>
      </p:grpSpPr>
      <p:pic>
        <p:nvPicPr>
          <p:cNvPr id="4" name="Picture 3" descr="A colorful snake with a long tail&#10;&#10;Description automatically generated with medium confidence">
            <a:extLst>
              <a:ext uri="{FF2B5EF4-FFF2-40B4-BE49-F238E27FC236}">
                <a16:creationId xmlns:a16="http://schemas.microsoft.com/office/drawing/2014/main" id="{1A285F88-06A5-26A0-D0AF-E06DC2FEE73B}"/>
              </a:ext>
            </a:extLst>
          </p:cNvPr>
          <p:cNvPicPr>
            <a:picLocks noChangeAspect="1"/>
          </p:cNvPicPr>
          <p:nvPr/>
        </p:nvPicPr>
        <p:blipFill>
          <a:blip r:embed="rId3"/>
          <a:stretch>
            <a:fillRect/>
          </a:stretch>
        </p:blipFill>
        <p:spPr>
          <a:xfrm>
            <a:off x="1122279" y="1685977"/>
            <a:ext cx="4765043" cy="3573782"/>
          </a:xfrm>
          <a:prstGeom prst="rect">
            <a:avLst/>
          </a:prstGeom>
        </p:spPr>
      </p:pic>
      <p:sp>
        <p:nvSpPr>
          <p:cNvPr id="6" name="Google Shape;564;p26">
            <a:extLst>
              <a:ext uri="{FF2B5EF4-FFF2-40B4-BE49-F238E27FC236}">
                <a16:creationId xmlns:a16="http://schemas.microsoft.com/office/drawing/2014/main" id="{91E15471-2EF7-ECCF-CBFF-2D1CD957A2D5}"/>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Results – Impact of TSM</a:t>
            </a:r>
          </a:p>
        </p:txBody>
      </p:sp>
      <p:sp>
        <p:nvSpPr>
          <p:cNvPr id="9" name="Google Shape;565;p26">
            <a:extLst>
              <a:ext uri="{FF2B5EF4-FFF2-40B4-BE49-F238E27FC236}">
                <a16:creationId xmlns:a16="http://schemas.microsoft.com/office/drawing/2014/main" id="{6F3CC3CC-A6FA-54BA-8981-D3809F423308}"/>
              </a:ext>
            </a:extLst>
          </p:cNvPr>
          <p:cNvSpPr txBox="1">
            <a:spLocks noGrp="1"/>
          </p:cNvSpPr>
          <p:nvPr>
            <p:ph type="body" idx="1"/>
          </p:nvPr>
        </p:nvSpPr>
        <p:spPr>
          <a:xfrm>
            <a:off x="1028569" y="1293181"/>
            <a:ext cx="4997327"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a:t>
            </a:r>
          </a:p>
        </p:txBody>
      </p:sp>
      <p:pic>
        <p:nvPicPr>
          <p:cNvPr id="15" name="Picture 14" descr="A video game graphics&#10;&#10;Description automatically generated with medium confidence">
            <a:extLst>
              <a:ext uri="{FF2B5EF4-FFF2-40B4-BE49-F238E27FC236}">
                <a16:creationId xmlns:a16="http://schemas.microsoft.com/office/drawing/2014/main" id="{E80BF951-CCA6-F1D3-8D7C-B5096F58D633}"/>
              </a:ext>
            </a:extLst>
          </p:cNvPr>
          <p:cNvPicPr>
            <a:picLocks noChangeAspect="1"/>
          </p:cNvPicPr>
          <p:nvPr/>
        </p:nvPicPr>
        <p:blipFill>
          <a:blip r:embed="rId4"/>
          <a:stretch>
            <a:fillRect/>
          </a:stretch>
        </p:blipFill>
        <p:spPr>
          <a:xfrm>
            <a:off x="1122279" y="1685977"/>
            <a:ext cx="4765043" cy="3573782"/>
          </a:xfrm>
          <a:prstGeom prst="rect">
            <a:avLst/>
          </a:prstGeom>
        </p:spPr>
      </p:pic>
      <p:pic>
        <p:nvPicPr>
          <p:cNvPr id="17" name="Picture 16" descr="A blue line graph with numbers&#10;&#10;Description automatically generated">
            <a:extLst>
              <a:ext uri="{FF2B5EF4-FFF2-40B4-BE49-F238E27FC236}">
                <a16:creationId xmlns:a16="http://schemas.microsoft.com/office/drawing/2014/main" id="{EBC0D56E-103F-D8B5-E388-D26DD75F29CE}"/>
              </a:ext>
            </a:extLst>
          </p:cNvPr>
          <p:cNvPicPr>
            <a:picLocks noChangeAspect="1"/>
          </p:cNvPicPr>
          <p:nvPr/>
        </p:nvPicPr>
        <p:blipFill>
          <a:blip r:embed="rId5"/>
          <a:stretch>
            <a:fillRect/>
          </a:stretch>
        </p:blipFill>
        <p:spPr>
          <a:xfrm>
            <a:off x="6353666" y="1640257"/>
            <a:ext cx="5182399" cy="3886799"/>
          </a:xfrm>
          <a:prstGeom prst="rect">
            <a:avLst/>
          </a:prstGeom>
        </p:spPr>
      </p:pic>
      <p:sp>
        <p:nvSpPr>
          <p:cNvPr id="18" name="TextBox 17">
            <a:extLst>
              <a:ext uri="{FF2B5EF4-FFF2-40B4-BE49-F238E27FC236}">
                <a16:creationId xmlns:a16="http://schemas.microsoft.com/office/drawing/2014/main" id="{EC715B97-64BF-5740-7BC9-4F138C274876}"/>
              </a:ext>
            </a:extLst>
          </p:cNvPr>
          <p:cNvSpPr txBox="1"/>
          <p:nvPr/>
        </p:nvSpPr>
        <p:spPr>
          <a:xfrm>
            <a:off x="7077456" y="725445"/>
            <a:ext cx="4248297" cy="64633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a:t>TSM: </a:t>
            </a:r>
            <a:r>
              <a:rPr lang="en-US"/>
              <a:t>cyclical rise and fall of water temperature (solar heat flux, air temp) </a:t>
            </a:r>
          </a:p>
        </p:txBody>
      </p:sp>
      <p:cxnSp>
        <p:nvCxnSpPr>
          <p:cNvPr id="22" name="Straight Arrow Connector 21">
            <a:extLst>
              <a:ext uri="{FF2B5EF4-FFF2-40B4-BE49-F238E27FC236}">
                <a16:creationId xmlns:a16="http://schemas.microsoft.com/office/drawing/2014/main" id="{D3EA2EB4-4305-150A-EF68-1854A293C611}"/>
              </a:ext>
            </a:extLst>
          </p:cNvPr>
          <p:cNvCxnSpPr>
            <a:cxnSpLocks/>
          </p:cNvCxnSpPr>
          <p:nvPr/>
        </p:nvCxnSpPr>
        <p:spPr>
          <a:xfrm flipH="1">
            <a:off x="7909560" y="1371776"/>
            <a:ext cx="173736" cy="5210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344162-9CC6-FE6D-CBF4-35324B906D22}"/>
              </a:ext>
            </a:extLst>
          </p:cNvPr>
          <p:cNvCxnSpPr>
            <a:cxnSpLocks/>
          </p:cNvCxnSpPr>
          <p:nvPr/>
        </p:nvCxnSpPr>
        <p:spPr>
          <a:xfrm>
            <a:off x="10104120" y="1371776"/>
            <a:ext cx="152400" cy="51482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C11028-3B2D-00BF-3D58-CA9416FFB412}"/>
              </a:ext>
            </a:extLst>
          </p:cNvPr>
          <p:cNvSpPr txBox="1"/>
          <p:nvPr/>
        </p:nvSpPr>
        <p:spPr>
          <a:xfrm>
            <a:off x="591708" y="1880590"/>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Upstream: 15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cxnSp>
        <p:nvCxnSpPr>
          <p:cNvPr id="3" name="Straight Arrow Connector 2">
            <a:extLst>
              <a:ext uri="{FF2B5EF4-FFF2-40B4-BE49-F238E27FC236}">
                <a16:creationId xmlns:a16="http://schemas.microsoft.com/office/drawing/2014/main" id="{5D407486-9EF9-3CA2-FDFA-1AD27518CB9E}"/>
              </a:ext>
            </a:extLst>
          </p:cNvPr>
          <p:cNvCxnSpPr/>
          <p:nvPr/>
        </p:nvCxnSpPr>
        <p:spPr>
          <a:xfrm>
            <a:off x="1553859" y="2143201"/>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55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535B8E5-ED09-B02B-5A23-77D400EA27CB}"/>
            </a:ext>
          </a:extLst>
        </p:cNvPr>
        <p:cNvGrpSpPr/>
        <p:nvPr/>
      </p:nvGrpSpPr>
      <p:grpSpPr>
        <a:xfrm>
          <a:off x="0" y="0"/>
          <a:ext cx="0" cy="0"/>
          <a:chOff x="0" y="0"/>
          <a:chExt cx="0" cy="0"/>
        </a:xfrm>
      </p:grpSpPr>
      <p:pic>
        <p:nvPicPr>
          <p:cNvPr id="10" name="Picture 9" descr="A graph of a number of objects&#10;&#10;Description automatically generated with medium confidence">
            <a:extLst>
              <a:ext uri="{FF2B5EF4-FFF2-40B4-BE49-F238E27FC236}">
                <a16:creationId xmlns:a16="http://schemas.microsoft.com/office/drawing/2014/main" id="{8BB2DC43-7844-15E1-7524-0CA6281FE146}"/>
              </a:ext>
            </a:extLst>
          </p:cNvPr>
          <p:cNvPicPr>
            <a:picLocks noChangeAspect="1"/>
          </p:cNvPicPr>
          <p:nvPr/>
        </p:nvPicPr>
        <p:blipFill>
          <a:blip r:embed="rId3"/>
          <a:stretch>
            <a:fillRect/>
          </a:stretch>
        </p:blipFill>
        <p:spPr>
          <a:xfrm>
            <a:off x="6371954" y="1620043"/>
            <a:ext cx="5197159" cy="3897869"/>
          </a:xfrm>
          <a:prstGeom prst="rect">
            <a:avLst/>
          </a:prstGeom>
        </p:spPr>
      </p:pic>
      <p:pic>
        <p:nvPicPr>
          <p:cNvPr id="3" name="Picture 2" descr="A colorful snake with a black square&#10;&#10;Description automatically generated">
            <a:extLst>
              <a:ext uri="{FF2B5EF4-FFF2-40B4-BE49-F238E27FC236}">
                <a16:creationId xmlns:a16="http://schemas.microsoft.com/office/drawing/2014/main" id="{E8108434-DBD8-50A3-9F88-EBA0C2A3FD25}"/>
              </a:ext>
            </a:extLst>
          </p:cNvPr>
          <p:cNvPicPr>
            <a:picLocks noChangeAspect="1"/>
          </p:cNvPicPr>
          <p:nvPr/>
        </p:nvPicPr>
        <p:blipFill>
          <a:blip r:embed="rId4"/>
          <a:stretch>
            <a:fillRect/>
          </a:stretch>
        </p:blipFill>
        <p:spPr>
          <a:xfrm>
            <a:off x="1122279" y="1685978"/>
            <a:ext cx="4765043" cy="3573782"/>
          </a:xfrm>
          <a:prstGeom prst="rect">
            <a:avLst/>
          </a:prstGeom>
        </p:spPr>
      </p:pic>
      <p:sp>
        <p:nvSpPr>
          <p:cNvPr id="6" name="Google Shape;564;p26">
            <a:extLst>
              <a:ext uri="{FF2B5EF4-FFF2-40B4-BE49-F238E27FC236}">
                <a16:creationId xmlns:a16="http://schemas.microsoft.com/office/drawing/2014/main" id="{BBCBF749-D2E8-4454-192C-5B92C4FA0C84}"/>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Results – Impact of TSM</a:t>
            </a:r>
          </a:p>
        </p:txBody>
      </p:sp>
      <p:sp>
        <p:nvSpPr>
          <p:cNvPr id="9" name="Google Shape;565;p26">
            <a:extLst>
              <a:ext uri="{FF2B5EF4-FFF2-40B4-BE49-F238E27FC236}">
                <a16:creationId xmlns:a16="http://schemas.microsoft.com/office/drawing/2014/main" id="{528E6129-69A2-1279-3A07-8D9D13F22D34}"/>
              </a:ext>
            </a:extLst>
          </p:cNvPr>
          <p:cNvSpPr txBox="1">
            <a:spLocks noGrp="1"/>
          </p:cNvSpPr>
          <p:nvPr>
            <p:ph type="body" idx="1"/>
          </p:nvPr>
        </p:nvSpPr>
        <p:spPr>
          <a:xfrm>
            <a:off x="1028569" y="1293181"/>
            <a:ext cx="4997327"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a:t>
            </a:r>
          </a:p>
        </p:txBody>
      </p:sp>
      <p:cxnSp>
        <p:nvCxnSpPr>
          <p:cNvPr id="22" name="Straight Arrow Connector 21">
            <a:extLst>
              <a:ext uri="{FF2B5EF4-FFF2-40B4-BE49-F238E27FC236}">
                <a16:creationId xmlns:a16="http://schemas.microsoft.com/office/drawing/2014/main" id="{5D7E09B7-41EE-4BC8-5CC0-36E8AF5FC19C}"/>
              </a:ext>
            </a:extLst>
          </p:cNvPr>
          <p:cNvCxnSpPr>
            <a:cxnSpLocks/>
          </p:cNvCxnSpPr>
          <p:nvPr/>
        </p:nvCxnSpPr>
        <p:spPr>
          <a:xfrm flipH="1">
            <a:off x="8161020" y="3665928"/>
            <a:ext cx="173736" cy="5210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FE9DB5-DDEE-5F3C-98C5-90D1C8A4620C}"/>
              </a:ext>
            </a:extLst>
          </p:cNvPr>
          <p:cNvCxnSpPr>
            <a:cxnSpLocks/>
          </p:cNvCxnSpPr>
          <p:nvPr/>
        </p:nvCxnSpPr>
        <p:spPr>
          <a:xfrm>
            <a:off x="9473184" y="3776648"/>
            <a:ext cx="152400" cy="51482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0C430E-3A77-3F2B-E23D-B0CB3194B0B9}"/>
              </a:ext>
            </a:extLst>
          </p:cNvPr>
          <p:cNvSpPr txBox="1"/>
          <p:nvPr/>
        </p:nvSpPr>
        <p:spPr>
          <a:xfrm>
            <a:off x="7077456" y="725445"/>
            <a:ext cx="4248297" cy="64633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a:t>TSM: </a:t>
            </a:r>
            <a:r>
              <a:rPr lang="en-US"/>
              <a:t>impacts are still apparent in downstream mixing zones</a:t>
            </a:r>
          </a:p>
        </p:txBody>
      </p:sp>
      <p:sp>
        <p:nvSpPr>
          <p:cNvPr id="2" name="TextBox 1">
            <a:extLst>
              <a:ext uri="{FF2B5EF4-FFF2-40B4-BE49-F238E27FC236}">
                <a16:creationId xmlns:a16="http://schemas.microsoft.com/office/drawing/2014/main" id="{C0EA0BAA-ECC0-5DB3-51B7-2308F1B6537F}"/>
              </a:ext>
            </a:extLst>
          </p:cNvPr>
          <p:cNvSpPr txBox="1"/>
          <p:nvPr/>
        </p:nvSpPr>
        <p:spPr>
          <a:xfrm>
            <a:off x="394636" y="4008566"/>
            <a:ext cx="1193189"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Powerplant: 20-25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cxnSp>
        <p:nvCxnSpPr>
          <p:cNvPr id="4" name="Straight Arrow Connector 3">
            <a:extLst>
              <a:ext uri="{FF2B5EF4-FFF2-40B4-BE49-F238E27FC236}">
                <a16:creationId xmlns:a16="http://schemas.microsoft.com/office/drawing/2014/main" id="{53C4F8ED-6C97-0600-DFC2-2795249B9B19}"/>
              </a:ext>
            </a:extLst>
          </p:cNvPr>
          <p:cNvCxnSpPr/>
          <p:nvPr/>
        </p:nvCxnSpPr>
        <p:spPr>
          <a:xfrm>
            <a:off x="1599254" y="4271177"/>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661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5D659E3-8A71-AC74-BC3A-D80F72440A7B}"/>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BEE0D6C9-308A-777B-663D-369BC11D4A65}"/>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Results – Interactive Visualization</a:t>
            </a:r>
          </a:p>
        </p:txBody>
      </p:sp>
      <p:sp>
        <p:nvSpPr>
          <p:cNvPr id="8" name="Google Shape;565;p26">
            <a:extLst>
              <a:ext uri="{FF2B5EF4-FFF2-40B4-BE49-F238E27FC236}">
                <a16:creationId xmlns:a16="http://schemas.microsoft.com/office/drawing/2014/main" id="{E1507AF6-EB26-908A-A546-78292530291D}"/>
              </a:ext>
            </a:extLst>
          </p:cNvPr>
          <p:cNvSpPr txBox="1">
            <a:spLocks noGrp="1"/>
          </p:cNvSpPr>
          <p:nvPr>
            <p:ph type="body" idx="1"/>
          </p:nvPr>
        </p:nvSpPr>
        <p:spPr>
          <a:xfrm>
            <a:off x="670415" y="1766648"/>
            <a:ext cx="5425585" cy="2880230"/>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Python framework allows easy integration with powerful interactive visualization packages </a:t>
            </a:r>
          </a:p>
          <a:p>
            <a:pPr marL="742950" lvl="1" indent="-285750">
              <a:lnSpc>
                <a:spcPct val="120000"/>
              </a:lnSpc>
              <a:spcBef>
                <a:spcPts val="0"/>
              </a:spcBef>
              <a:buClr>
                <a:srgbClr val="3F3F3F"/>
              </a:buClr>
            </a:pPr>
            <a:r>
              <a:rPr lang="en-US" i="1">
                <a:latin typeface="Calibri" panose="020F0502020204030204" pitchFamily="34" charset="0"/>
                <a:cs typeface="Calibri" panose="020F0502020204030204" pitchFamily="34" charset="0"/>
              </a:rPr>
              <a:t>Enhanced understanding </a:t>
            </a:r>
            <a:r>
              <a:rPr lang="en-US" b="0">
                <a:latin typeface="Calibri" panose="020F0502020204030204" pitchFamily="34" charset="0"/>
                <a:cs typeface="Calibri" panose="020F0502020204030204" pitchFamily="34" charset="0"/>
              </a:rPr>
              <a:t>of complex environmental/ecological outcomes</a:t>
            </a:r>
          </a:p>
          <a:p>
            <a:pPr marL="742950" lvl="1" indent="-285750">
              <a:lnSpc>
                <a:spcPct val="120000"/>
              </a:lnSpc>
              <a:spcBef>
                <a:spcPts val="0"/>
              </a:spcBef>
              <a:buClr>
                <a:srgbClr val="3F3F3F"/>
              </a:buClr>
            </a:pPr>
            <a:r>
              <a:rPr lang="en-US" i="1">
                <a:latin typeface="Calibri" panose="020F0502020204030204" pitchFamily="34" charset="0"/>
                <a:cs typeface="Calibri" panose="020F0502020204030204" pitchFamily="34" charset="0"/>
              </a:rPr>
              <a:t>Iterative analysis </a:t>
            </a:r>
            <a:r>
              <a:rPr lang="en-US" b="0">
                <a:latin typeface="Calibri" panose="020F0502020204030204" pitchFamily="34" charset="0"/>
                <a:cs typeface="Calibri" panose="020F0502020204030204" pitchFamily="34" charset="0"/>
              </a:rPr>
              <a:t>and scenario discovery </a:t>
            </a:r>
          </a:p>
          <a:p>
            <a:pPr marL="742950" lvl="1" indent="-285750">
              <a:lnSpc>
                <a:spcPct val="120000"/>
              </a:lnSpc>
              <a:spcBef>
                <a:spcPts val="0"/>
              </a:spcBef>
              <a:buClr>
                <a:srgbClr val="3F3F3F"/>
              </a:buClr>
            </a:pPr>
            <a:r>
              <a:rPr lang="en-US" i="1">
                <a:latin typeface="Calibri" panose="020F0502020204030204" pitchFamily="34" charset="0"/>
                <a:cs typeface="Calibri" panose="020F0502020204030204" pitchFamily="34" charset="0"/>
              </a:rPr>
              <a:t>Multidimensional exploration</a:t>
            </a:r>
            <a:r>
              <a:rPr lang="en-US" b="0">
                <a:latin typeface="Calibri" panose="020F0502020204030204" pitchFamily="34" charset="0"/>
                <a:cs typeface="Calibri" panose="020F0502020204030204" pitchFamily="34" charset="0"/>
              </a:rPr>
              <a:t> across time and space</a:t>
            </a:r>
          </a:p>
          <a:p>
            <a:pPr marL="742950" lvl="1" indent="-285750">
              <a:lnSpc>
                <a:spcPct val="120000"/>
              </a:lnSpc>
              <a:spcBef>
                <a:spcPts val="0"/>
              </a:spcBef>
              <a:buClr>
                <a:srgbClr val="3F3F3F"/>
              </a:buClr>
            </a:pPr>
            <a:r>
              <a:rPr lang="en-US" i="1">
                <a:latin typeface="Calibri" panose="020F0502020204030204" pitchFamily="34" charset="0"/>
                <a:cs typeface="Calibri" panose="020F0502020204030204" pitchFamily="34" charset="0"/>
              </a:rPr>
              <a:t>Effective communication</a:t>
            </a:r>
            <a:r>
              <a:rPr lang="en-US" b="0" i="1">
                <a:latin typeface="Calibri" panose="020F0502020204030204" pitchFamily="34" charset="0"/>
                <a:cs typeface="Calibri" panose="020F0502020204030204" pitchFamily="34" charset="0"/>
              </a:rPr>
              <a:t> </a:t>
            </a:r>
            <a:r>
              <a:rPr lang="en-US" b="0">
                <a:latin typeface="Calibri" panose="020F0502020204030204" pitchFamily="34" charset="0"/>
                <a:cs typeface="Calibri" panose="020F0502020204030204" pitchFamily="34" charset="0"/>
              </a:rPr>
              <a:t>of results across teams and stakeholders</a:t>
            </a:r>
          </a:p>
          <a:p>
            <a:pPr marL="742950" lvl="1" indent="-285750">
              <a:lnSpc>
                <a:spcPct val="120000"/>
              </a:lnSpc>
              <a:spcBef>
                <a:spcPts val="0"/>
              </a:spcBef>
              <a:buClr>
                <a:srgbClr val="3F3F3F"/>
              </a:buClr>
            </a:pPr>
            <a:endParaRPr lang="en-US" i="1">
              <a:latin typeface="Calibri" panose="020F0502020204030204" pitchFamily="34" charset="0"/>
              <a:cs typeface="Calibri" panose="020F0502020204030204" pitchFamily="34" charset="0"/>
            </a:endParaRPr>
          </a:p>
          <a:p>
            <a:pPr marL="742950" lvl="1" indent="-285750">
              <a:lnSpc>
                <a:spcPct val="120000"/>
              </a:lnSpc>
              <a:spcBef>
                <a:spcPts val="0"/>
              </a:spcBef>
              <a:buClr>
                <a:srgbClr val="3F3F3F"/>
              </a:buClr>
            </a:pPr>
            <a:endParaRPr lang="en-US" b="0">
              <a:latin typeface="Calibri" panose="020F0502020204030204" pitchFamily="34" charset="0"/>
              <a:cs typeface="Calibri" panose="020F0502020204030204" pitchFamily="34" charset="0"/>
            </a:endParaRPr>
          </a:p>
          <a:p>
            <a:pPr marL="285750" indent="-285750">
              <a:lnSpc>
                <a:spcPct val="120000"/>
              </a:lnSpc>
              <a:spcBef>
                <a:spcPts val="0"/>
              </a:spcBef>
              <a:buClr>
                <a:srgbClr val="3F3F3F"/>
              </a:buClr>
            </a:pPr>
            <a:endParaRPr lang="en-US" b="0">
              <a:latin typeface="Calibri" panose="020F0502020204030204" pitchFamily="34" charset="0"/>
              <a:cs typeface="Calibri" panose="020F0502020204030204" pitchFamily="34" charset="0"/>
            </a:endParaRPr>
          </a:p>
          <a:p>
            <a:pPr marL="742950" lvl="1" indent="-285750">
              <a:lnSpc>
                <a:spcPct val="120000"/>
              </a:lnSpc>
              <a:spcBef>
                <a:spcPts val="0"/>
              </a:spcBef>
              <a:buClr>
                <a:srgbClr val="3F3F3F"/>
              </a:buClr>
            </a:pPr>
            <a:endParaRPr lang="en-US" b="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B2F4E8F7-EE43-FC38-6260-42EB0B173317}"/>
              </a:ext>
            </a:extLst>
          </p:cNvPr>
          <p:cNvPicPr>
            <a:picLocks noChangeAspect="1"/>
          </p:cNvPicPr>
          <p:nvPr/>
        </p:nvPicPr>
        <p:blipFill rotWithShape="1">
          <a:blip r:embed="rId3"/>
          <a:srcRect l="7684"/>
          <a:stretch/>
        </p:blipFill>
        <p:spPr>
          <a:xfrm>
            <a:off x="5984745" y="1538409"/>
            <a:ext cx="5848925" cy="2226702"/>
          </a:xfrm>
          <a:prstGeom prst="rect">
            <a:avLst/>
          </a:prstGeom>
        </p:spPr>
      </p:pic>
      <p:pic>
        <p:nvPicPr>
          <p:cNvPr id="1034" name="Picture 10" descr="Installation — GeoViews v1.11.0">
            <a:extLst>
              <a:ext uri="{FF2B5EF4-FFF2-40B4-BE49-F238E27FC236}">
                <a16:creationId xmlns:a16="http://schemas.microsoft.com/office/drawing/2014/main" id="{10A20CD6-2613-A1BD-348B-572B88CDB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556" y="4151907"/>
            <a:ext cx="1830705" cy="416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E646191-30D7-A6A5-AB1C-07F4316C3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9963" y="4180862"/>
            <a:ext cx="1973961" cy="4639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768AEE4-1F3F-058B-C0D0-E7ED649F1A09}"/>
              </a:ext>
            </a:extLst>
          </p:cNvPr>
          <p:cNvSpPr txBox="1"/>
          <p:nvPr/>
        </p:nvSpPr>
        <p:spPr>
          <a:xfrm>
            <a:off x="11095469" y="5748524"/>
            <a:ext cx="6099048" cy="246221"/>
          </a:xfrm>
          <a:prstGeom prst="rect">
            <a:avLst/>
          </a:prstGeom>
          <a:noFill/>
        </p:spPr>
        <p:txBody>
          <a:bodyPr wrap="square">
            <a:spAutoFit/>
          </a:bodyPr>
          <a:lstStyle/>
          <a:p>
            <a:r>
              <a:rPr lang="en-US" sz="1000">
                <a:hlinkClick r:id="rId6"/>
              </a:rPr>
              <a:t>source</a:t>
            </a:r>
            <a:endParaRPr lang="en-US" sz="1000"/>
          </a:p>
        </p:txBody>
      </p:sp>
      <p:pic>
        <p:nvPicPr>
          <p:cNvPr id="2" name="Picture 1">
            <a:extLst>
              <a:ext uri="{FF2B5EF4-FFF2-40B4-BE49-F238E27FC236}">
                <a16:creationId xmlns:a16="http://schemas.microsoft.com/office/drawing/2014/main" id="{57756B4B-E012-087F-59E0-B63CAE690579}"/>
              </a:ext>
            </a:extLst>
          </p:cNvPr>
          <p:cNvPicPr>
            <a:picLocks noChangeAspect="1"/>
          </p:cNvPicPr>
          <p:nvPr/>
        </p:nvPicPr>
        <p:blipFill>
          <a:blip r:embed="rId7"/>
          <a:stretch>
            <a:fillRect/>
          </a:stretch>
        </p:blipFill>
        <p:spPr>
          <a:xfrm>
            <a:off x="7506908" y="5139770"/>
            <a:ext cx="2645410" cy="882889"/>
          </a:xfrm>
          <a:prstGeom prst="rect">
            <a:avLst/>
          </a:prstGeom>
        </p:spPr>
      </p:pic>
    </p:spTree>
    <p:extLst>
      <p:ext uri="{BB962C8B-B14F-4D97-AF65-F5344CB8AC3E}">
        <p14:creationId xmlns:p14="http://schemas.microsoft.com/office/powerpoint/2010/main" val="186612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F5F7E1BC-037D-8302-C2FB-5DF994B57493}"/>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8495B579-095D-7FFA-86F5-4B642B472CAD}"/>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Results – Interactive Visualization Live Demo</a:t>
            </a:r>
          </a:p>
        </p:txBody>
      </p:sp>
      <p:pic>
        <p:nvPicPr>
          <p:cNvPr id="7" name="Picture 6">
            <a:extLst>
              <a:ext uri="{FF2B5EF4-FFF2-40B4-BE49-F238E27FC236}">
                <a16:creationId xmlns:a16="http://schemas.microsoft.com/office/drawing/2014/main" id="{12D9DEF1-2372-A7A7-7E27-6FF5F2795B22}"/>
              </a:ext>
            </a:extLst>
          </p:cNvPr>
          <p:cNvPicPr>
            <a:picLocks noChangeAspect="1"/>
          </p:cNvPicPr>
          <p:nvPr/>
        </p:nvPicPr>
        <p:blipFill rotWithShape="1">
          <a:blip r:embed="rId3"/>
          <a:srcRect b="1606"/>
          <a:stretch/>
        </p:blipFill>
        <p:spPr>
          <a:xfrm>
            <a:off x="7049876" y="1208430"/>
            <a:ext cx="4735991" cy="4642710"/>
          </a:xfrm>
          <a:prstGeom prst="rect">
            <a:avLst/>
          </a:prstGeom>
        </p:spPr>
      </p:pic>
      <p:pic>
        <p:nvPicPr>
          <p:cNvPr id="18" name="Picture 17" descr="A screenshot of a computer game&#10;&#10;Description automatically generated">
            <a:extLst>
              <a:ext uri="{FF2B5EF4-FFF2-40B4-BE49-F238E27FC236}">
                <a16:creationId xmlns:a16="http://schemas.microsoft.com/office/drawing/2014/main" id="{4634025E-7B30-BFB0-BE64-214822DDFC4E}"/>
              </a:ext>
            </a:extLst>
          </p:cNvPr>
          <p:cNvPicPr>
            <a:picLocks noChangeAspect="1"/>
          </p:cNvPicPr>
          <p:nvPr/>
        </p:nvPicPr>
        <p:blipFill>
          <a:blip r:embed="rId4"/>
          <a:stretch>
            <a:fillRect/>
          </a:stretch>
        </p:blipFill>
        <p:spPr>
          <a:xfrm>
            <a:off x="501124" y="1701294"/>
            <a:ext cx="6466604" cy="2981287"/>
          </a:xfrm>
          <a:prstGeom prst="rect">
            <a:avLst/>
          </a:prstGeom>
        </p:spPr>
      </p:pic>
    </p:spTree>
    <p:extLst>
      <p:ext uri="{BB962C8B-B14F-4D97-AF65-F5344CB8AC3E}">
        <p14:creationId xmlns:p14="http://schemas.microsoft.com/office/powerpoint/2010/main" val="4272741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FCBF5FBE-6FDF-6CC0-0A37-6882D31F554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96C6A12E-5FB0-D9DD-ED88-E5220F1AE05E}"/>
              </a:ext>
            </a:extLst>
          </p:cNvPr>
          <p:cNvSpPr txBox="1">
            <a:spLocks noGrp="1"/>
          </p:cNvSpPr>
          <p:nvPr>
            <p:ph type="title"/>
          </p:nvPr>
        </p:nvSpPr>
        <p:spPr>
          <a:xfrm>
            <a:off x="189186" y="246137"/>
            <a:ext cx="11799613" cy="557903"/>
          </a:xfrm>
          <a:prstGeom prst="rect">
            <a:avLst/>
          </a:prstGeom>
          <a:noFill/>
          <a:ln>
            <a:noFill/>
          </a:ln>
        </p:spPr>
        <p:txBody>
          <a:bodyPr spcFirstLastPara="1" wrap="square" lIns="91425" tIns="45700" rIns="91425" bIns="45700" anchor="ctr" anchorCtr="0">
            <a:normAutofit/>
          </a:bodyPr>
          <a:lstStyle/>
          <a:p>
            <a:pPr algn="ctr"/>
            <a:r>
              <a:rPr lang="en-US" sz="2800">
                <a:solidFill>
                  <a:schemeClr val="tx1"/>
                </a:solidFill>
                <a:latin typeface="Calibri" panose="020F0502020204030204" pitchFamily="34" charset="0"/>
                <a:cs typeface="Calibri" panose="020F0502020204030204" pitchFamily="34" charset="0"/>
              </a:rPr>
              <a:t>Summary</a:t>
            </a:r>
            <a:endParaRPr sz="2800">
              <a:solidFill>
                <a:schemeClr val="tx1"/>
              </a:solidFill>
              <a:latin typeface="Calibri" panose="020F0502020204030204" pitchFamily="34" charset="0"/>
              <a:cs typeface="Calibri" panose="020F0502020204030204" pitchFamily="34" charset="0"/>
            </a:endParaRPr>
          </a:p>
        </p:txBody>
      </p:sp>
      <p:sp>
        <p:nvSpPr>
          <p:cNvPr id="2" name="Content Placeholder 4">
            <a:extLst>
              <a:ext uri="{FF2B5EF4-FFF2-40B4-BE49-F238E27FC236}">
                <a16:creationId xmlns:a16="http://schemas.microsoft.com/office/drawing/2014/main" id="{A7A93500-D6C4-D620-7EB6-2C7173D3C727}"/>
              </a:ext>
            </a:extLst>
          </p:cNvPr>
          <p:cNvSpPr txBox="1">
            <a:spLocks/>
          </p:cNvSpPr>
          <p:nvPr/>
        </p:nvSpPr>
        <p:spPr>
          <a:xfrm>
            <a:off x="279404" y="822890"/>
            <a:ext cx="4974770" cy="541067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285750" marR="0" lvl="0" indent="-285750">
              <a:lnSpc>
                <a:spcPct val="120000"/>
              </a:lnSpc>
              <a:spcBef>
                <a:spcPts val="0"/>
              </a:spcBef>
              <a:spcAft>
                <a:spcPts val="0"/>
              </a:spcAft>
              <a:buClrTx/>
              <a:buSzPts val="1800"/>
              <a:buFont typeface="Arial" panose="020B0604020202020204" pitchFamily="34" charset="0"/>
              <a:buChar char="•"/>
              <a:defRPr sz="2200" b="0" i="0" u="none" strike="noStrike" cap="none">
                <a:solidFill>
                  <a:srgbClr val="3F3F3F"/>
                </a:solidFill>
                <a:latin typeface="Calibri" panose="020F0502020204030204" pitchFamily="34" charset="0"/>
                <a:ea typeface="Arial"/>
                <a:cs typeface="Calibri" panose="020F0502020204030204" pitchFamily="34" charset="0"/>
                <a:sym typeface="Arial"/>
              </a:defRPr>
            </a:lvl1pPr>
            <a:lvl2pPr marL="742950" marR="0" lvl="1" indent="-285750">
              <a:lnSpc>
                <a:spcPct val="120000"/>
              </a:lnSpc>
              <a:spcBef>
                <a:spcPts val="0"/>
              </a:spcBef>
              <a:spcAft>
                <a:spcPts val="0"/>
              </a:spcAft>
              <a:buClrTx/>
              <a:buSzPts val="1800"/>
              <a:buFont typeface="Arial" panose="020B0604020202020204" pitchFamily="34" charset="0"/>
              <a:buChar char="•"/>
              <a:defRPr sz="2200" b="0" i="0" u="none" strike="noStrike" cap="none">
                <a:solidFill>
                  <a:srgbClr val="3F3F3F"/>
                </a:solidFill>
                <a:latin typeface="Calibri" panose="020F0502020204030204" pitchFamily="34" charset="0"/>
                <a:ea typeface="Arial"/>
                <a:cs typeface="Calibri" panose="020F0502020204030204" pitchFamily="34" charset="0"/>
                <a:sym typeface="Arial"/>
              </a:defRPr>
            </a:lvl2pPr>
            <a:lvl3pPr marL="1200150" marR="0" lvl="2" indent="-285750">
              <a:lnSpc>
                <a:spcPct val="120000"/>
              </a:lnSpc>
              <a:spcBef>
                <a:spcPts val="0"/>
              </a:spcBef>
              <a:spcAft>
                <a:spcPts val="0"/>
              </a:spcAft>
              <a:buClrTx/>
              <a:buSzPts val="1050"/>
              <a:buFont typeface="Arial" panose="020B0604020202020204" pitchFamily="34" charset="0"/>
              <a:buChar char="•"/>
              <a:defRPr sz="2200" b="0" i="0" u="none" strike="noStrike" cap="none">
                <a:solidFill>
                  <a:srgbClr val="3F3F3F"/>
                </a:solidFill>
                <a:latin typeface="Calibri" panose="020F0502020204030204" pitchFamily="34" charset="0"/>
                <a:ea typeface="Arial"/>
                <a:cs typeface="Calibri" panose="020F0502020204030204" pitchFamily="34" charset="0"/>
                <a:sym typeface="Arial"/>
              </a:defRPr>
            </a:lvl3pPr>
            <a:lvl4pPr marL="1828800" marR="0" lvl="3" indent="-32385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r>
              <a:rPr lang="en-US" sz="2400"/>
              <a:t>ClearWater was expanded to simulate nutrient and temperature flow</a:t>
            </a:r>
          </a:p>
          <a:p>
            <a:r>
              <a:rPr lang="en-US" sz="2400"/>
              <a:t>Flexible framework designed to link:</a:t>
            </a:r>
          </a:p>
          <a:p>
            <a:pPr lvl="1"/>
            <a:r>
              <a:rPr lang="en-US" sz="2400"/>
              <a:t>Water Quality models</a:t>
            </a:r>
          </a:p>
          <a:p>
            <a:pPr lvl="1"/>
            <a:r>
              <a:rPr lang="en-US" sz="2400"/>
              <a:t>Vegetation models</a:t>
            </a:r>
          </a:p>
          <a:p>
            <a:pPr lvl="1"/>
            <a:r>
              <a:rPr lang="en-US" sz="2400"/>
              <a:t>Water Resources models</a:t>
            </a:r>
          </a:p>
          <a:p>
            <a:pPr lvl="2"/>
            <a:r>
              <a:rPr lang="en-US" sz="2400"/>
              <a:t>HEC-RAS (2D)</a:t>
            </a:r>
          </a:p>
          <a:p>
            <a:pPr lvl="2"/>
            <a:r>
              <a:rPr lang="en-US" sz="2400"/>
              <a:t>GSSHA</a:t>
            </a:r>
          </a:p>
          <a:p>
            <a:r>
              <a:rPr lang="en-US" sz="2400"/>
              <a:t>Demonstration showed simulation of heat transport in a complex riverine system</a:t>
            </a:r>
          </a:p>
        </p:txBody>
      </p:sp>
      <p:pic>
        <p:nvPicPr>
          <p:cNvPr id="4" name="Picture 3" descr="A winding road through a forest&#10;&#10;Description automatically generated">
            <a:extLst>
              <a:ext uri="{FF2B5EF4-FFF2-40B4-BE49-F238E27FC236}">
                <a16:creationId xmlns:a16="http://schemas.microsoft.com/office/drawing/2014/main" id="{40D83B60-8FEE-9C92-A9C7-922359799D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5772" y="1011572"/>
            <a:ext cx="6455227" cy="4309207"/>
          </a:xfrm>
          <a:prstGeom prst="rect">
            <a:avLst/>
          </a:prstGeom>
        </p:spPr>
      </p:pic>
    </p:spTree>
    <p:extLst>
      <p:ext uri="{BB962C8B-B14F-4D97-AF65-F5344CB8AC3E}">
        <p14:creationId xmlns:p14="http://schemas.microsoft.com/office/powerpoint/2010/main" val="177744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B387E4C4-42CC-4A0C-20C5-4F7AB0B2D00F}"/>
            </a:ext>
          </a:extLst>
        </p:cNvPr>
        <p:cNvGrpSpPr/>
        <p:nvPr/>
      </p:nvGrpSpPr>
      <p:grpSpPr>
        <a:xfrm>
          <a:off x="0" y="0"/>
          <a:ext cx="0" cy="0"/>
          <a:chOff x="0" y="0"/>
          <a:chExt cx="0" cy="0"/>
        </a:xfrm>
      </p:grpSpPr>
      <p:sp>
        <p:nvSpPr>
          <p:cNvPr id="565" name="Google Shape;565;p26">
            <a:extLst>
              <a:ext uri="{FF2B5EF4-FFF2-40B4-BE49-F238E27FC236}">
                <a16:creationId xmlns:a16="http://schemas.microsoft.com/office/drawing/2014/main" id="{B0FD9661-A419-14D3-F6F4-B6AEC096E26A}"/>
              </a:ext>
            </a:extLst>
          </p:cNvPr>
          <p:cNvSpPr txBox="1">
            <a:spLocks noGrp="1"/>
          </p:cNvSpPr>
          <p:nvPr>
            <p:ph type="body" idx="1"/>
          </p:nvPr>
        </p:nvSpPr>
        <p:spPr>
          <a:xfrm>
            <a:off x="406399" y="864455"/>
            <a:ext cx="6241143" cy="5266527"/>
          </a:xfrm>
          <a:prstGeom prst="rect">
            <a:avLst/>
          </a:prstGeom>
          <a:noFill/>
          <a:ln>
            <a:noFill/>
          </a:ln>
        </p:spPr>
        <p:txBody>
          <a:bodyPr spcFirstLastPara="1" wrap="square" lIns="91425" tIns="45700" rIns="91425" bIns="45700" anchor="t" anchorCtr="0">
            <a:noAutofit/>
          </a:bodyPr>
          <a:lstStyle/>
          <a:p>
            <a:pPr marL="285750"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Human-caused disturbances are disrupting nutrient cycling</a:t>
            </a:r>
          </a:p>
          <a:p>
            <a:pPr marL="285750"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This causes cascading effects on ecosystem health and functioning.</a:t>
            </a:r>
          </a:p>
          <a:p>
            <a:pPr marL="285750"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The most common issue is nutrient excess:</a:t>
            </a:r>
          </a:p>
          <a:p>
            <a:pPr marL="742950" lvl="1"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Causes</a:t>
            </a:r>
          </a:p>
          <a:p>
            <a:pPr marL="1200150" lvl="2"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Agricultural runoff</a:t>
            </a:r>
          </a:p>
          <a:p>
            <a:pPr marL="1200150" lvl="2"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Urbanization (stormwater)</a:t>
            </a:r>
          </a:p>
          <a:p>
            <a:pPr marL="1200150" lvl="2"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Industrial discharge</a:t>
            </a:r>
          </a:p>
          <a:p>
            <a:pPr marL="742950" lvl="1"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Effects</a:t>
            </a:r>
          </a:p>
          <a:p>
            <a:pPr marL="1200150" lvl="2"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Rapid algae growth</a:t>
            </a:r>
          </a:p>
          <a:p>
            <a:pPr marL="1200150" lvl="2"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Oxygen depletion</a:t>
            </a:r>
          </a:p>
          <a:p>
            <a:pPr marL="1200150" lvl="2" indent="-285750">
              <a:lnSpc>
                <a:spcPct val="120000"/>
              </a:lnSpc>
              <a:spcBef>
                <a:spcPts val="0"/>
              </a:spcBef>
              <a:buClrTx/>
              <a:buFont typeface="Arial" panose="020B0604020202020204" pitchFamily="34" charset="0"/>
              <a:buChar char="•"/>
            </a:pPr>
            <a:r>
              <a:rPr lang="en-US" sz="2200" b="0" dirty="0">
                <a:latin typeface="Calibri" panose="020F0502020204030204" pitchFamily="34" charset="0"/>
                <a:cs typeface="Calibri" panose="020F0502020204030204" pitchFamily="34" charset="0"/>
              </a:rPr>
              <a:t>Harmful toxins</a:t>
            </a:r>
          </a:p>
          <a:p>
            <a:pPr marL="742950" lvl="1" indent="-285750">
              <a:lnSpc>
                <a:spcPct val="120000"/>
              </a:lnSpc>
              <a:spcBef>
                <a:spcPts val="0"/>
              </a:spcBef>
              <a:buClr>
                <a:srgbClr val="3F3F3F"/>
              </a:buClr>
              <a:buFont typeface="Arial" panose="020B0604020202020204" pitchFamily="34" charset="0"/>
              <a:buChar char="•"/>
            </a:pPr>
            <a:endParaRPr lang="en-US" sz="2200" b="0" dirty="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4FA692CB-4019-A245-B0A4-2D0A541DEF1F}"/>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a:solidFill>
                  <a:schemeClr val="tx1"/>
                </a:solidFill>
                <a:latin typeface="Calibri" panose="020F0502020204030204" pitchFamily="34" charset="0"/>
                <a:cs typeface="Calibri" panose="020F0502020204030204" pitchFamily="34" charset="0"/>
              </a:rPr>
              <a:t>Introduction: Nutrient Flow and Disturbances</a:t>
            </a:r>
            <a:endParaRPr sz="2800">
              <a:solidFill>
                <a:schemeClr val="tx1"/>
              </a:solidFill>
              <a:latin typeface="Calibri" panose="020F0502020204030204" pitchFamily="34" charset="0"/>
              <a:cs typeface="Calibri" panose="020F0502020204030204" pitchFamily="34" charset="0"/>
            </a:endParaRPr>
          </a:p>
        </p:txBody>
      </p:sp>
      <p:pic>
        <p:nvPicPr>
          <p:cNvPr id="3" name="Picture 2" descr="A herd of animals in a grassy field&#10;&#10;Description automatically generated">
            <a:extLst>
              <a:ext uri="{FF2B5EF4-FFF2-40B4-BE49-F238E27FC236}">
                <a16:creationId xmlns:a16="http://schemas.microsoft.com/office/drawing/2014/main" id="{5B74666D-6F4C-0FFB-20B3-601AB58A58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2385" y="844381"/>
            <a:ext cx="4918182" cy="2764556"/>
          </a:xfrm>
          <a:prstGeom prst="rect">
            <a:avLst/>
          </a:prstGeom>
          <a:effectLst>
            <a:outerShdw blurRad="50800" dist="38100" dir="2700000" algn="tl" rotWithShape="0">
              <a:prstClr val="black">
                <a:alpha val="40000"/>
              </a:prstClr>
            </a:outerShdw>
            <a:softEdge rad="0"/>
          </a:effectLst>
        </p:spPr>
      </p:pic>
      <p:pic>
        <p:nvPicPr>
          <p:cNvPr id="5" name="Picture 4" descr="An aerial view of a green island&#10;&#10;Description automatically generated">
            <a:extLst>
              <a:ext uri="{FF2B5EF4-FFF2-40B4-BE49-F238E27FC236}">
                <a16:creationId xmlns:a16="http://schemas.microsoft.com/office/drawing/2014/main" id="{F24E2BC9-5467-FD89-45CC-DE74A50944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21057" y="3498784"/>
            <a:ext cx="4918182" cy="2757939"/>
          </a:xfrm>
          <a:prstGeom prst="rect">
            <a:avLst/>
          </a:prstGeom>
          <a:effectLst>
            <a:outerShdw blurRad="50800" dist="38100" dir="2700000" algn="tl" rotWithShape="0">
              <a:prstClr val="black">
                <a:alpha val="40000"/>
              </a:prstClr>
            </a:outerShdw>
            <a:softEdge rad="0"/>
          </a:effectLst>
        </p:spPr>
      </p:pic>
    </p:spTree>
    <p:extLst>
      <p:ext uri="{BB962C8B-B14F-4D97-AF65-F5344CB8AC3E}">
        <p14:creationId xmlns:p14="http://schemas.microsoft.com/office/powerpoint/2010/main" val="3030698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1AA002DC-5F56-DCA3-62AF-55E82E2B7B5E}"/>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4F75DBA2-32FA-8DB9-54E8-A86C1C6063EC}"/>
              </a:ext>
            </a:extLst>
          </p:cNvPr>
          <p:cNvSpPr txBox="1">
            <a:spLocks noGrp="1"/>
          </p:cNvSpPr>
          <p:nvPr>
            <p:ph type="title"/>
          </p:nvPr>
        </p:nvSpPr>
        <p:spPr>
          <a:xfrm>
            <a:off x="189186" y="246137"/>
            <a:ext cx="11799613" cy="557903"/>
          </a:xfrm>
          <a:prstGeom prst="rect">
            <a:avLst/>
          </a:prstGeom>
          <a:noFill/>
          <a:ln>
            <a:noFill/>
          </a:ln>
        </p:spPr>
        <p:txBody>
          <a:bodyPr spcFirstLastPara="1" wrap="square" lIns="91425" tIns="45700" rIns="91425" bIns="45700" anchor="ctr" anchorCtr="0">
            <a:normAutofit/>
          </a:bodyPr>
          <a:lstStyle/>
          <a:p>
            <a:pPr algn="ctr"/>
            <a:r>
              <a:rPr lang="en-US" sz="2800">
                <a:solidFill>
                  <a:schemeClr val="tx1"/>
                </a:solidFill>
                <a:latin typeface="Calibri" panose="020F0502020204030204" pitchFamily="34" charset="0"/>
                <a:cs typeface="Calibri" panose="020F0502020204030204" pitchFamily="34" charset="0"/>
              </a:rPr>
              <a:t>Benefits</a:t>
            </a:r>
            <a:endParaRPr sz="2800">
              <a:solidFill>
                <a:schemeClr val="tx1"/>
              </a:solidFill>
              <a:latin typeface="Calibri" panose="020F0502020204030204" pitchFamily="34" charset="0"/>
              <a:cs typeface="Calibri" panose="020F0502020204030204" pitchFamily="34" charset="0"/>
            </a:endParaRPr>
          </a:p>
        </p:txBody>
      </p:sp>
      <p:sp>
        <p:nvSpPr>
          <p:cNvPr id="2" name="Content Placeholder 4">
            <a:extLst>
              <a:ext uri="{FF2B5EF4-FFF2-40B4-BE49-F238E27FC236}">
                <a16:creationId xmlns:a16="http://schemas.microsoft.com/office/drawing/2014/main" id="{6C83B009-2F03-8660-E603-FA7A039A6F39}"/>
              </a:ext>
            </a:extLst>
          </p:cNvPr>
          <p:cNvSpPr txBox="1">
            <a:spLocks/>
          </p:cNvSpPr>
          <p:nvPr/>
        </p:nvSpPr>
        <p:spPr>
          <a:xfrm>
            <a:off x="380999" y="909974"/>
            <a:ext cx="6861629" cy="496747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285750" marR="0" lvl="0" indent="-285750">
              <a:lnSpc>
                <a:spcPct val="120000"/>
              </a:lnSpc>
              <a:spcBef>
                <a:spcPts val="0"/>
              </a:spcBef>
              <a:spcAft>
                <a:spcPts val="0"/>
              </a:spcAft>
              <a:buClrTx/>
              <a:buSzPts val="1800"/>
              <a:buFont typeface="Arial" panose="020B0604020202020204" pitchFamily="34" charset="0"/>
              <a:buChar char="•"/>
              <a:defRPr sz="2200" b="0" i="0" u="none" strike="noStrike" cap="none">
                <a:solidFill>
                  <a:srgbClr val="3F3F3F"/>
                </a:solidFill>
                <a:latin typeface="Calibri" panose="020F0502020204030204" pitchFamily="34" charset="0"/>
                <a:ea typeface="Arial"/>
                <a:cs typeface="Calibri" panose="020F0502020204030204" pitchFamily="34" charset="0"/>
                <a:sym typeface="Arial"/>
              </a:defRPr>
            </a:lvl1pPr>
            <a:lvl2pPr marL="742950" marR="0" lvl="1" indent="-285750">
              <a:lnSpc>
                <a:spcPct val="120000"/>
              </a:lnSpc>
              <a:spcBef>
                <a:spcPts val="0"/>
              </a:spcBef>
              <a:spcAft>
                <a:spcPts val="0"/>
              </a:spcAft>
              <a:buClrTx/>
              <a:buSzPts val="1800"/>
              <a:buFont typeface="Arial" panose="020B0604020202020204" pitchFamily="34" charset="0"/>
              <a:buChar char="•"/>
              <a:defRPr sz="2200" b="0" i="0" u="none" strike="noStrike" cap="none">
                <a:solidFill>
                  <a:srgbClr val="3F3F3F"/>
                </a:solidFill>
                <a:latin typeface="Calibri" panose="020F0502020204030204" pitchFamily="34" charset="0"/>
                <a:ea typeface="Arial"/>
                <a:cs typeface="Calibri" panose="020F0502020204030204" pitchFamily="34" charset="0"/>
                <a:sym typeface="Arial"/>
              </a:defRPr>
            </a:lvl2pPr>
            <a:lvl3pPr marL="1200150" marR="0" lvl="2" indent="-285750">
              <a:lnSpc>
                <a:spcPct val="120000"/>
              </a:lnSpc>
              <a:spcBef>
                <a:spcPts val="0"/>
              </a:spcBef>
              <a:spcAft>
                <a:spcPts val="0"/>
              </a:spcAft>
              <a:buClrTx/>
              <a:buSzPts val="1050"/>
              <a:buFont typeface="Arial" panose="020B0604020202020204" pitchFamily="34" charset="0"/>
              <a:buChar char="•"/>
              <a:defRPr sz="2200" b="0" i="0" u="none" strike="noStrike" cap="none">
                <a:solidFill>
                  <a:srgbClr val="3F3F3F"/>
                </a:solidFill>
                <a:latin typeface="Calibri" panose="020F0502020204030204" pitchFamily="34" charset="0"/>
                <a:ea typeface="Arial"/>
                <a:cs typeface="Calibri" panose="020F0502020204030204" pitchFamily="34" charset="0"/>
                <a:sym typeface="Arial"/>
              </a:defRPr>
            </a:lvl3pPr>
            <a:lvl4pPr marL="1828800" marR="0" lvl="3" indent="-32385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r>
              <a:rPr lang="en-US" sz="2400"/>
              <a:t>Improved understanding of how nutrient dynamics influence species distribution patterns</a:t>
            </a:r>
          </a:p>
          <a:p>
            <a:r>
              <a:rPr lang="en-US" sz="2400"/>
              <a:t>Informs invasive species management</a:t>
            </a:r>
          </a:p>
          <a:p>
            <a:r>
              <a:rPr lang="en-US" sz="2400"/>
              <a:t>Enhanced ability to predict and develop targeted ecosystem restoration strategies based on nutrient availability and species responses</a:t>
            </a:r>
          </a:p>
          <a:p>
            <a:r>
              <a:rPr lang="en-US" sz="2400"/>
              <a:t>Better insights into the role of nutrient cycling in ecosystem functioning (e.g., primary productivity)</a:t>
            </a:r>
          </a:p>
          <a:p>
            <a:r>
              <a:rPr lang="en-US" sz="2400"/>
              <a:t>Supports informed management decisions</a:t>
            </a:r>
          </a:p>
          <a:p>
            <a:r>
              <a:rPr lang="en-US" sz="2400"/>
              <a:t>Improves prediction of carbon cycling (e.g., supports carbon sequestration analyses)</a:t>
            </a:r>
          </a:p>
        </p:txBody>
      </p:sp>
      <p:pic>
        <p:nvPicPr>
          <p:cNvPr id="3" name="Picture 2" descr="A stream in a forest with trees and rocks&#10;&#10;Description automatically generated">
            <a:extLst>
              <a:ext uri="{FF2B5EF4-FFF2-40B4-BE49-F238E27FC236}">
                <a16:creationId xmlns:a16="http://schemas.microsoft.com/office/drawing/2014/main" id="{9E5E2918-27A9-96D7-09E6-BEE7F8E313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3886" y="909974"/>
            <a:ext cx="4307115" cy="5317066"/>
          </a:xfrm>
          <a:prstGeom prst="rect">
            <a:avLst/>
          </a:prstGeom>
        </p:spPr>
      </p:pic>
    </p:spTree>
    <p:extLst>
      <p:ext uri="{BB962C8B-B14F-4D97-AF65-F5344CB8AC3E}">
        <p14:creationId xmlns:p14="http://schemas.microsoft.com/office/powerpoint/2010/main" val="112718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8895194C-4867-1494-0240-7E36BBBAEEE4}"/>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49246607-BA66-A010-A780-BB91B0D7F2E8}"/>
              </a:ext>
            </a:extLst>
          </p:cNvPr>
          <p:cNvSpPr txBox="1">
            <a:spLocks noGrp="1"/>
          </p:cNvSpPr>
          <p:nvPr>
            <p:ph type="title"/>
          </p:nvPr>
        </p:nvSpPr>
        <p:spPr>
          <a:xfrm>
            <a:off x="189186" y="246137"/>
            <a:ext cx="11799613" cy="557903"/>
          </a:xfrm>
          <a:prstGeom prst="rect">
            <a:avLst/>
          </a:prstGeom>
          <a:noFill/>
          <a:ln>
            <a:noFill/>
          </a:ln>
        </p:spPr>
        <p:txBody>
          <a:bodyPr spcFirstLastPara="1" wrap="square" lIns="91425" tIns="45700" rIns="91425" bIns="45700" anchor="ctr" anchorCtr="0">
            <a:normAutofit/>
          </a:bodyPr>
          <a:lstStyle/>
          <a:p>
            <a:pPr algn="ctr"/>
            <a:r>
              <a:rPr lang="en-US" sz="2800">
                <a:solidFill>
                  <a:schemeClr val="tx1"/>
                </a:solidFill>
                <a:latin typeface="Calibri" panose="020F0502020204030204" pitchFamily="34" charset="0"/>
                <a:cs typeface="Calibri" panose="020F0502020204030204" pitchFamily="34" charset="0"/>
              </a:rPr>
              <a:t>Implications for Next Generation Ecological Modeling</a:t>
            </a:r>
            <a:endParaRPr sz="2800">
              <a:solidFill>
                <a:schemeClr val="tx1"/>
              </a:solidFill>
              <a:latin typeface="Calibri" panose="020F0502020204030204" pitchFamily="34" charset="0"/>
              <a:cs typeface="Calibri" panose="020F0502020204030204" pitchFamily="34" charset="0"/>
            </a:endParaRPr>
          </a:p>
        </p:txBody>
      </p:sp>
      <p:sp>
        <p:nvSpPr>
          <p:cNvPr id="2" name="Content Placeholder 4">
            <a:extLst>
              <a:ext uri="{FF2B5EF4-FFF2-40B4-BE49-F238E27FC236}">
                <a16:creationId xmlns:a16="http://schemas.microsoft.com/office/drawing/2014/main" id="{BE52323E-542E-372D-A52E-987513930263}"/>
              </a:ext>
            </a:extLst>
          </p:cNvPr>
          <p:cNvSpPr txBox="1">
            <a:spLocks/>
          </p:cNvSpPr>
          <p:nvPr/>
        </p:nvSpPr>
        <p:spPr>
          <a:xfrm>
            <a:off x="380999" y="909974"/>
            <a:ext cx="7216589" cy="541067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285750" marR="0" lvl="0" indent="-285750">
              <a:lnSpc>
                <a:spcPct val="120000"/>
              </a:lnSpc>
              <a:spcBef>
                <a:spcPts val="0"/>
              </a:spcBef>
              <a:spcAft>
                <a:spcPts val="0"/>
              </a:spcAft>
              <a:buClrTx/>
              <a:buSzPts val="1800"/>
              <a:buFont typeface="Arial" panose="020B0604020202020204" pitchFamily="34" charset="0"/>
              <a:buChar char="•"/>
              <a:defRPr sz="2200" b="0" i="0" u="none" strike="noStrike" cap="none">
                <a:solidFill>
                  <a:srgbClr val="3F3F3F"/>
                </a:solidFill>
                <a:latin typeface="Calibri" panose="020F0502020204030204" pitchFamily="34" charset="0"/>
                <a:ea typeface="Arial"/>
                <a:cs typeface="Calibri" panose="020F0502020204030204" pitchFamily="34" charset="0"/>
                <a:sym typeface="Arial"/>
              </a:defRPr>
            </a:lvl1pPr>
            <a:lvl2pPr marL="742950" marR="0" lvl="1" indent="-285750">
              <a:lnSpc>
                <a:spcPct val="120000"/>
              </a:lnSpc>
              <a:spcBef>
                <a:spcPts val="0"/>
              </a:spcBef>
              <a:spcAft>
                <a:spcPts val="0"/>
              </a:spcAft>
              <a:buClrTx/>
              <a:buSzPts val="1800"/>
              <a:buFont typeface="Arial" panose="020B0604020202020204" pitchFamily="34" charset="0"/>
              <a:buChar char="•"/>
              <a:defRPr sz="2200" b="0" i="0" u="none" strike="noStrike" cap="none">
                <a:solidFill>
                  <a:srgbClr val="3F3F3F"/>
                </a:solidFill>
                <a:latin typeface="Calibri" panose="020F0502020204030204" pitchFamily="34" charset="0"/>
                <a:ea typeface="Arial"/>
                <a:cs typeface="Calibri" panose="020F0502020204030204" pitchFamily="34" charset="0"/>
                <a:sym typeface="Arial"/>
              </a:defRPr>
            </a:lvl2pPr>
            <a:lvl3pPr marL="1200150" marR="0" lvl="2" indent="-285750">
              <a:lnSpc>
                <a:spcPct val="120000"/>
              </a:lnSpc>
              <a:spcBef>
                <a:spcPts val="0"/>
              </a:spcBef>
              <a:spcAft>
                <a:spcPts val="0"/>
              </a:spcAft>
              <a:buClrTx/>
              <a:buSzPts val="1050"/>
              <a:buFont typeface="Arial" panose="020B0604020202020204" pitchFamily="34" charset="0"/>
              <a:buChar char="•"/>
              <a:defRPr sz="2200" b="0" i="0" u="none" strike="noStrike" cap="none">
                <a:solidFill>
                  <a:srgbClr val="3F3F3F"/>
                </a:solidFill>
                <a:latin typeface="Calibri" panose="020F0502020204030204" pitchFamily="34" charset="0"/>
                <a:ea typeface="Arial"/>
                <a:cs typeface="Calibri" panose="020F0502020204030204" pitchFamily="34" charset="0"/>
                <a:sym typeface="Arial"/>
              </a:defRPr>
            </a:lvl3pPr>
            <a:lvl4pPr marL="1828800" marR="0" lvl="3" indent="-32385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r>
              <a:rPr lang="en-US" sz="1800" dirty="0"/>
              <a:t>Model linking using BMI enables a seamless exchange of data and information between different components of the integrated modeling system.</a:t>
            </a:r>
          </a:p>
          <a:p>
            <a:r>
              <a:rPr lang="en-US" sz="1800" dirty="0"/>
              <a:t>Facilitates data-driven decision-making</a:t>
            </a:r>
          </a:p>
          <a:p>
            <a:r>
              <a:rPr lang="en-US" sz="1800" dirty="0"/>
              <a:t>Enhances collaboration between scientific disciplines</a:t>
            </a:r>
          </a:p>
          <a:p>
            <a:r>
              <a:rPr lang="en-US" sz="1800" dirty="0"/>
              <a:t>Integrated models that simulate the interactions between heat, nutrients, water flow, and vegetation enable a comprehensive representation of ecosystem dynamics.</a:t>
            </a:r>
          </a:p>
          <a:p>
            <a:pPr lvl="1"/>
            <a:r>
              <a:rPr lang="en-US" sz="1800" dirty="0"/>
              <a:t>Accurate representation of real-world processes</a:t>
            </a:r>
          </a:p>
          <a:p>
            <a:r>
              <a:rPr lang="en-US" sz="1800" dirty="0"/>
              <a:t>Enables assessment of  the ecological responses to various environmental changes, such as land use modifications, climate change, or nature-based feature design and Best Management Practices (BMPs)</a:t>
            </a:r>
          </a:p>
          <a:p>
            <a:r>
              <a:rPr lang="en-US" sz="1800" dirty="0"/>
              <a:t>Example applications:</a:t>
            </a:r>
          </a:p>
          <a:p>
            <a:pPr lvl="1"/>
            <a:r>
              <a:rPr lang="en-US" sz="1800" dirty="0"/>
              <a:t>Setting nutrient loading limits</a:t>
            </a:r>
          </a:p>
          <a:p>
            <a:pPr lvl="1"/>
            <a:r>
              <a:rPr lang="en-US" sz="1800" dirty="0"/>
              <a:t>Designing buffer zones</a:t>
            </a:r>
          </a:p>
          <a:p>
            <a:pPr lvl="1"/>
            <a:r>
              <a:rPr lang="en-US" sz="1800" dirty="0"/>
              <a:t>Implementing BMPs to restore aquatic ecosystems</a:t>
            </a:r>
          </a:p>
        </p:txBody>
      </p:sp>
      <p:pic>
        <p:nvPicPr>
          <p:cNvPr id="5" name="Picture 4" descr="A river running through a forest&#10;&#10;Description automatically generated">
            <a:extLst>
              <a:ext uri="{FF2B5EF4-FFF2-40B4-BE49-F238E27FC236}">
                <a16:creationId xmlns:a16="http://schemas.microsoft.com/office/drawing/2014/main" id="{5C3656E7-45B1-ED1C-3008-560EAE6E06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8953" y="909974"/>
            <a:ext cx="3957919" cy="5293623"/>
          </a:xfrm>
          <a:prstGeom prst="rect">
            <a:avLst/>
          </a:prstGeom>
        </p:spPr>
      </p:pic>
    </p:spTree>
    <p:extLst>
      <p:ext uri="{BB962C8B-B14F-4D97-AF65-F5344CB8AC3E}">
        <p14:creationId xmlns:p14="http://schemas.microsoft.com/office/powerpoint/2010/main" val="3010987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0229A6-6247-4613-5083-4CE1FEE424A2}"/>
              </a:ext>
            </a:extLst>
          </p:cNvPr>
          <p:cNvPicPr>
            <a:picLocks noChangeAspect="1"/>
          </p:cNvPicPr>
          <p:nvPr/>
        </p:nvPicPr>
        <p:blipFill>
          <a:blip r:embed="rId2"/>
          <a:stretch>
            <a:fillRect/>
          </a:stretch>
        </p:blipFill>
        <p:spPr>
          <a:xfrm>
            <a:off x="438393" y="347730"/>
            <a:ext cx="11304715" cy="5855504"/>
          </a:xfrm>
          <a:prstGeom prst="rect">
            <a:avLst/>
          </a:prstGeom>
        </p:spPr>
      </p:pic>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dirty="0" smtClean="0"/>
              <a:pPr/>
              <a:t>42</a:t>
            </a:fld>
            <a:endParaRPr lang="en-US" dirty="0"/>
          </a:p>
        </p:txBody>
      </p:sp>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sp>
        <p:nvSpPr>
          <p:cNvPr id="3" name="Rounded Rectangle 2">
            <a:extLst>
              <a:ext uri="{FF2B5EF4-FFF2-40B4-BE49-F238E27FC236}">
                <a16:creationId xmlns:a16="http://schemas.microsoft.com/office/drawing/2014/main" id="{F8A391FA-0A75-3C4A-AB52-B0ADF7781ACA}"/>
              </a:ext>
            </a:extLst>
          </p:cNvPr>
          <p:cNvSpPr/>
          <p:nvPr/>
        </p:nvSpPr>
        <p:spPr>
          <a:xfrm>
            <a:off x="4552935" y="437878"/>
            <a:ext cx="2839538" cy="553792"/>
          </a:xfrm>
          <a:prstGeom prst="roundRect">
            <a:avLst/>
          </a:pr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5968" y="489394"/>
            <a:ext cx="2626779" cy="451398"/>
          </a:xfrm>
          <a:noFill/>
        </p:spPr>
        <p:txBody>
          <a:bodyPr/>
          <a:lstStyle/>
          <a:p>
            <a:pPr algn="ctr"/>
            <a:r>
              <a:rPr lang="en-US" sz="3600" dirty="0">
                <a:solidFill>
                  <a:schemeClr val="tx1"/>
                </a:solidFill>
                <a:latin typeface="Calibri" panose="020F0502020204030204" pitchFamily="34" charset="0"/>
                <a:cs typeface="Calibri" panose="020F0502020204030204" pitchFamily="34" charset="0"/>
              </a:rPr>
              <a:t>Questions?</a:t>
            </a:r>
          </a:p>
        </p:txBody>
      </p:sp>
    </p:spTree>
    <p:extLst>
      <p:ext uri="{BB962C8B-B14F-4D97-AF65-F5344CB8AC3E}">
        <p14:creationId xmlns:p14="http://schemas.microsoft.com/office/powerpoint/2010/main" val="308455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0232BBA7-D26C-979D-9D80-EAEFFBB5B66F}"/>
            </a:ext>
          </a:extLst>
        </p:cNvPr>
        <p:cNvGrpSpPr/>
        <p:nvPr/>
      </p:nvGrpSpPr>
      <p:grpSpPr>
        <a:xfrm>
          <a:off x="0" y="0"/>
          <a:ext cx="0" cy="0"/>
          <a:chOff x="0" y="0"/>
          <a:chExt cx="0" cy="0"/>
        </a:xfrm>
      </p:grpSpPr>
      <p:sp>
        <p:nvSpPr>
          <p:cNvPr id="565" name="Google Shape;565;p26">
            <a:extLst>
              <a:ext uri="{FF2B5EF4-FFF2-40B4-BE49-F238E27FC236}">
                <a16:creationId xmlns:a16="http://schemas.microsoft.com/office/drawing/2014/main" id="{63D12C6F-D4DD-B1C3-46AB-E03B6AE5FC29}"/>
              </a:ext>
            </a:extLst>
          </p:cNvPr>
          <p:cNvSpPr txBox="1">
            <a:spLocks noGrp="1"/>
          </p:cNvSpPr>
          <p:nvPr>
            <p:ph type="body" idx="1"/>
          </p:nvPr>
        </p:nvSpPr>
        <p:spPr>
          <a:xfrm>
            <a:off x="406401" y="878969"/>
            <a:ext cx="5167085" cy="5266527"/>
          </a:xfrm>
          <a:prstGeom prst="rect">
            <a:avLst/>
          </a:prstGeom>
          <a:noFill/>
          <a:ln>
            <a:noFill/>
          </a:ln>
        </p:spPr>
        <p:txBody>
          <a:bodyPr spcFirstLastPara="1" wrap="square" lIns="91425" tIns="45700" rIns="91425" bIns="45700" anchor="t" anchorCtr="0">
            <a:noAutofit/>
          </a:bodyPr>
          <a:lstStyle/>
          <a:p>
            <a:pPr marL="285750" indent="-285750">
              <a:lnSpc>
                <a:spcPct val="120000"/>
              </a:lnSpc>
              <a:spcBef>
                <a:spcPts val="0"/>
              </a:spcBef>
              <a:buClr>
                <a:srgbClr val="3F3F3F"/>
              </a:buClr>
              <a:buFont typeface="Arial" panose="020B0604020202020204" pitchFamily="34" charset="0"/>
              <a:buChar char="•"/>
            </a:pPr>
            <a:r>
              <a:rPr lang="en-US" sz="2000" b="0">
                <a:latin typeface="Calibri" panose="020F0502020204030204" pitchFamily="34" charset="0"/>
                <a:cs typeface="Calibri" panose="020F0502020204030204" pitchFamily="34" charset="0"/>
              </a:rPr>
              <a:t>Invasive species can take advantage of changes in nutrient dynamics</a:t>
            </a:r>
          </a:p>
          <a:p>
            <a:pPr marL="742950" lvl="1" indent="-285750">
              <a:lnSpc>
                <a:spcPct val="120000"/>
              </a:lnSpc>
              <a:spcBef>
                <a:spcPts val="0"/>
              </a:spcBef>
              <a:buClr>
                <a:srgbClr val="3F3F3F"/>
              </a:buClr>
              <a:buFont typeface="Arial" panose="020B0604020202020204" pitchFamily="34" charset="0"/>
              <a:buChar char="•"/>
            </a:pPr>
            <a:r>
              <a:rPr lang="en-US" sz="2000" b="0">
                <a:latin typeface="Calibri" panose="020F0502020204030204" pitchFamily="34" charset="0"/>
                <a:cs typeface="Calibri" panose="020F0502020204030204" pitchFamily="34" charset="0"/>
              </a:rPr>
              <a:t>Nutrient-rich watersheds promote invasive aquatic plants, outcompeting native species.</a:t>
            </a:r>
          </a:p>
          <a:p>
            <a:pPr marL="742950" lvl="1" indent="-285750">
              <a:lnSpc>
                <a:spcPct val="120000"/>
              </a:lnSpc>
              <a:spcBef>
                <a:spcPts val="0"/>
              </a:spcBef>
              <a:buClr>
                <a:srgbClr val="3F3F3F"/>
              </a:buClr>
              <a:buFont typeface="Arial" panose="020B0604020202020204" pitchFamily="34" charset="0"/>
              <a:buChar char="•"/>
            </a:pPr>
            <a:r>
              <a:rPr lang="en-US" sz="2000" b="0">
                <a:latin typeface="Calibri" panose="020F0502020204030204" pitchFamily="34" charset="0"/>
                <a:cs typeface="Calibri" panose="020F0502020204030204" pitchFamily="34" charset="0"/>
              </a:rPr>
              <a:t>Excess nutrients stimulate algal blooms, providing invasive species with abundant food sources.</a:t>
            </a:r>
          </a:p>
          <a:p>
            <a:pPr marL="742950" lvl="1" indent="-285750">
              <a:lnSpc>
                <a:spcPct val="120000"/>
              </a:lnSpc>
              <a:spcBef>
                <a:spcPts val="0"/>
              </a:spcBef>
              <a:buClr>
                <a:srgbClr val="3F3F3F"/>
              </a:buClr>
              <a:buFont typeface="Arial" panose="020B0604020202020204" pitchFamily="34" charset="0"/>
              <a:buChar char="•"/>
            </a:pPr>
            <a:r>
              <a:rPr lang="en-US" sz="2000" b="0">
                <a:latin typeface="Calibri" panose="020F0502020204030204" pitchFamily="34" charset="0"/>
                <a:cs typeface="Calibri" panose="020F0502020204030204" pitchFamily="34" charset="0"/>
              </a:rPr>
              <a:t>Disrupted trophic interactions due to nutrient imbalances favor invasive predators over native prey.</a:t>
            </a:r>
          </a:p>
          <a:p>
            <a:pPr marL="742950" lvl="1" indent="-285750">
              <a:lnSpc>
                <a:spcPct val="120000"/>
              </a:lnSpc>
              <a:spcBef>
                <a:spcPts val="0"/>
              </a:spcBef>
              <a:buClr>
                <a:srgbClr val="3F3F3F"/>
              </a:buClr>
              <a:buFont typeface="Arial" panose="020B0604020202020204" pitchFamily="34" charset="0"/>
              <a:buChar char="•"/>
            </a:pPr>
            <a:r>
              <a:rPr lang="en-US" sz="2000" b="0">
                <a:latin typeface="Calibri" panose="020F0502020204030204" pitchFamily="34" charset="0"/>
                <a:cs typeface="Calibri" panose="020F0502020204030204" pitchFamily="34" charset="0"/>
              </a:rPr>
              <a:t>Nutrient-enriched soils create favorable conditions for invasive plant colonization.</a:t>
            </a:r>
          </a:p>
          <a:p>
            <a:pPr marL="285750" indent="-285750">
              <a:lnSpc>
                <a:spcPct val="120000"/>
              </a:lnSpc>
              <a:spcBef>
                <a:spcPts val="0"/>
              </a:spcBef>
              <a:buClr>
                <a:srgbClr val="3F3F3F"/>
              </a:buClr>
              <a:buFont typeface="Arial" panose="020B0604020202020204" pitchFamily="34" charset="0"/>
              <a:buChar char="•"/>
            </a:pPr>
            <a:endParaRPr lang="en-US" sz="2000" b="0">
              <a:latin typeface="Calibri" panose="020F0502020204030204" pitchFamily="34" charset="0"/>
              <a:cs typeface="Calibri" panose="020F0502020204030204" pitchFamily="34" charset="0"/>
            </a:endParaRPr>
          </a:p>
          <a:p>
            <a:pPr marL="285750" indent="-285750">
              <a:lnSpc>
                <a:spcPct val="120000"/>
              </a:lnSpc>
              <a:spcBef>
                <a:spcPts val="0"/>
              </a:spcBef>
              <a:buClr>
                <a:srgbClr val="3F3F3F"/>
              </a:buClr>
              <a:buFont typeface="Arial" panose="020B0604020202020204" pitchFamily="34" charset="0"/>
              <a:buChar char="•"/>
            </a:pPr>
            <a:endParaRPr lang="en-US" sz="2000"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9E3CC43D-B845-3698-6739-E43A4A50F357}"/>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a:solidFill>
                  <a:schemeClr val="tx1"/>
                </a:solidFill>
                <a:latin typeface="Calibri" panose="020F0502020204030204" pitchFamily="34" charset="0"/>
                <a:cs typeface="Calibri" panose="020F0502020204030204" pitchFamily="34" charset="0"/>
              </a:rPr>
              <a:t>Introduction: Nutrient Flow and Invasive Species</a:t>
            </a:r>
            <a:endParaRPr sz="2800">
              <a:solidFill>
                <a:schemeClr val="tx1"/>
              </a:solidFill>
              <a:latin typeface="Calibri" panose="020F0502020204030204" pitchFamily="34" charset="0"/>
              <a:cs typeface="Calibri" panose="020F0502020204030204" pitchFamily="34" charset="0"/>
            </a:endParaRPr>
          </a:p>
        </p:txBody>
      </p:sp>
      <p:pic>
        <p:nvPicPr>
          <p:cNvPr id="3" name="Picture 2" descr="A green field with water&#10;&#10;Description automatically generated">
            <a:extLst>
              <a:ext uri="{FF2B5EF4-FFF2-40B4-BE49-F238E27FC236}">
                <a16:creationId xmlns:a16="http://schemas.microsoft.com/office/drawing/2014/main" id="{0D936BD7-F1C0-6CBD-C59C-442EBA5C66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68369" y="878969"/>
            <a:ext cx="3203167" cy="4118944"/>
          </a:xfrm>
          <a:prstGeom prst="rect">
            <a:avLst/>
          </a:prstGeom>
          <a:effectLst>
            <a:outerShdw blurRad="50800" dist="38100" dir="2700000" algn="tl" rotWithShape="0">
              <a:prstClr val="black">
                <a:alpha val="40000"/>
              </a:prstClr>
            </a:outerShdw>
          </a:effectLst>
        </p:spPr>
      </p:pic>
      <p:pic>
        <p:nvPicPr>
          <p:cNvPr id="5" name="Picture 4" descr="A close-up of a purple flower&#10;&#10;Description automatically generated">
            <a:extLst>
              <a:ext uri="{FF2B5EF4-FFF2-40B4-BE49-F238E27FC236}">
                <a16:creationId xmlns:a16="http://schemas.microsoft.com/office/drawing/2014/main" id="{1EA003B0-CC26-007F-53AA-EB053402D815}"/>
              </a:ext>
            </a:extLst>
          </p:cNvPr>
          <p:cNvPicPr>
            <a:picLocks noChangeAspect="1"/>
          </p:cNvPicPr>
          <p:nvPr/>
        </p:nvPicPr>
        <p:blipFill>
          <a:blip r:embed="rId4"/>
          <a:stretch>
            <a:fillRect/>
          </a:stretch>
        </p:blipFill>
        <p:spPr>
          <a:xfrm>
            <a:off x="8751697" y="1945897"/>
            <a:ext cx="2912880" cy="42866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590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8CE3ADE9-30C8-313C-9569-3AB929260040}"/>
            </a:ext>
          </a:extLst>
        </p:cNvPr>
        <p:cNvGrpSpPr/>
        <p:nvPr/>
      </p:nvGrpSpPr>
      <p:grpSpPr>
        <a:xfrm>
          <a:off x="0" y="0"/>
          <a:ext cx="0" cy="0"/>
          <a:chOff x="0" y="0"/>
          <a:chExt cx="0" cy="0"/>
        </a:xfrm>
      </p:grpSpPr>
      <p:pic>
        <p:nvPicPr>
          <p:cNvPr id="9" name="Picture 8" descr="A bridge over a stream in a forest&#10;&#10;Description automatically generated">
            <a:extLst>
              <a:ext uri="{FF2B5EF4-FFF2-40B4-BE49-F238E27FC236}">
                <a16:creationId xmlns:a16="http://schemas.microsoft.com/office/drawing/2014/main" id="{4BF5DC4A-9196-A160-91D0-29ACD144E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75186" y="3701144"/>
            <a:ext cx="3795899" cy="2482177"/>
          </a:xfrm>
          <a:prstGeom prst="rect">
            <a:avLst/>
          </a:prstGeom>
          <a:effectLst>
            <a:outerShdw blurRad="50800" dist="38100" dir="2700000" algn="tl" rotWithShape="0">
              <a:prstClr val="black">
                <a:alpha val="40000"/>
              </a:prstClr>
            </a:outerShdw>
          </a:effectLst>
        </p:spPr>
      </p:pic>
      <p:sp>
        <p:nvSpPr>
          <p:cNvPr id="565" name="Google Shape;565;p26">
            <a:extLst>
              <a:ext uri="{FF2B5EF4-FFF2-40B4-BE49-F238E27FC236}">
                <a16:creationId xmlns:a16="http://schemas.microsoft.com/office/drawing/2014/main" id="{E28BFDEE-ACF9-1BAA-7B79-A7BFE883D248}"/>
              </a:ext>
            </a:extLst>
          </p:cNvPr>
          <p:cNvSpPr txBox="1">
            <a:spLocks noGrp="1"/>
          </p:cNvSpPr>
          <p:nvPr>
            <p:ph type="body" idx="1"/>
          </p:nvPr>
        </p:nvSpPr>
        <p:spPr>
          <a:xfrm>
            <a:off x="261262" y="878969"/>
            <a:ext cx="5320672" cy="5262939"/>
          </a:xfrm>
          <a:prstGeom prst="rect">
            <a:avLst/>
          </a:prstGeom>
          <a:noFill/>
          <a:ln>
            <a:noFill/>
          </a:ln>
        </p:spPr>
        <p:txBody>
          <a:bodyPr spcFirstLastPara="1" wrap="square" lIns="91425" tIns="45700" rIns="91425" bIns="45700" anchor="t" anchorCtr="0">
            <a:spAutoFit/>
          </a:bodyPr>
          <a:lstStyle/>
          <a:p>
            <a:pPr marL="285750"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Nutrient flow through ecosystems was not being simulated across watershed scales using a flexible integrated modeling system.</a:t>
            </a:r>
          </a:p>
          <a:p>
            <a:pPr marL="285750"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This hindered our ability to:</a:t>
            </a:r>
          </a:p>
          <a:p>
            <a:pPr marL="742950" lvl="1"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Assess ecosystem risk analysis</a:t>
            </a:r>
          </a:p>
          <a:p>
            <a:pPr marL="742950" lvl="1"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Predict morbidity and mortality of key species</a:t>
            </a:r>
          </a:p>
          <a:p>
            <a:pPr marL="742950" lvl="1"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Predict spatial distribution of species across landscapes in response to changing conditions</a:t>
            </a:r>
          </a:p>
          <a:p>
            <a:pPr marL="742950" lvl="1"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Identify effective ecosystem restoration strategies and management interventions</a:t>
            </a:r>
          </a:p>
          <a:p>
            <a:pPr marL="742950" lvl="1" indent="-285750">
              <a:lnSpc>
                <a:spcPct val="120000"/>
              </a:lnSpc>
              <a:spcBef>
                <a:spcPts val="0"/>
              </a:spcBef>
              <a:buClr>
                <a:srgbClr val="3F3F3F"/>
              </a:buClr>
              <a:buFont typeface="Arial" panose="020B0604020202020204" pitchFamily="34" charset="0"/>
              <a:buChar char="•"/>
            </a:pPr>
            <a:r>
              <a:rPr lang="en-US" sz="2000" b="0" dirty="0">
                <a:latin typeface="Calibri" panose="020F0502020204030204" pitchFamily="34" charset="0"/>
                <a:cs typeface="Calibri" panose="020F0502020204030204" pitchFamily="34" charset="0"/>
              </a:rPr>
              <a:t>Design measures to control the spread of invasive species</a:t>
            </a:r>
          </a:p>
        </p:txBody>
      </p:sp>
      <p:sp>
        <p:nvSpPr>
          <p:cNvPr id="6" name="Google Shape;564;p26">
            <a:extLst>
              <a:ext uri="{FF2B5EF4-FFF2-40B4-BE49-F238E27FC236}">
                <a16:creationId xmlns:a16="http://schemas.microsoft.com/office/drawing/2014/main" id="{CBFFC274-01C3-F18A-B35A-C2A609874B62}"/>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a:solidFill>
                  <a:schemeClr val="tx1"/>
                </a:solidFill>
                <a:latin typeface="Calibri" panose="020F0502020204030204" pitchFamily="34" charset="0"/>
                <a:cs typeface="Calibri" panose="020F0502020204030204" pitchFamily="34" charset="0"/>
              </a:rPr>
              <a:t>Introduction: Simulation of Nutrient Flow at Watershed Scales</a:t>
            </a:r>
            <a:endParaRPr sz="2800">
              <a:solidFill>
                <a:schemeClr val="tx1"/>
              </a:solidFill>
              <a:latin typeface="Calibri" panose="020F0502020204030204" pitchFamily="34" charset="0"/>
              <a:cs typeface="Calibri" panose="020F0502020204030204" pitchFamily="34" charset="0"/>
            </a:endParaRPr>
          </a:p>
        </p:txBody>
      </p:sp>
      <p:pic>
        <p:nvPicPr>
          <p:cNvPr id="3" name="Picture 2" descr="A river with a waterfall&#10;&#10;Description automatically generated with medium confidence">
            <a:extLst>
              <a:ext uri="{FF2B5EF4-FFF2-40B4-BE49-F238E27FC236}">
                <a16:creationId xmlns:a16="http://schemas.microsoft.com/office/drawing/2014/main" id="{C148F5E4-251B-AA84-CA0B-4B856C3BB0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7351" y="1125713"/>
            <a:ext cx="3396345" cy="4985658"/>
          </a:xfrm>
          <a:prstGeom prst="rect">
            <a:avLst/>
          </a:prstGeom>
          <a:effectLst>
            <a:outerShdw blurRad="50800" dist="38100" dir="2700000" algn="tl" rotWithShape="0">
              <a:prstClr val="black">
                <a:alpha val="40000"/>
              </a:prstClr>
            </a:outerShdw>
          </a:effectLst>
        </p:spPr>
      </p:pic>
      <p:pic>
        <p:nvPicPr>
          <p:cNvPr id="8" name="Picture 7" descr="A construction site with a crane and a river&#10;&#10;Description automatically generated with medium confidence">
            <a:extLst>
              <a:ext uri="{FF2B5EF4-FFF2-40B4-BE49-F238E27FC236}">
                <a16:creationId xmlns:a16="http://schemas.microsoft.com/office/drawing/2014/main" id="{CA0B9208-4293-35E4-42DE-B023014416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75186" y="995081"/>
            <a:ext cx="3795897" cy="27060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876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3" y="248476"/>
            <a:ext cx="11897774" cy="515503"/>
          </a:xfrm>
          <a:noFill/>
          <a:ln>
            <a:noFill/>
          </a:ln>
        </p:spPr>
        <p:txBody>
          <a:bodyPr spcFirstLastPara="1" wrap="square" lIns="91425" tIns="45700" rIns="91425" bIns="45700" anchor="ctr" anchorCtr="0">
            <a:noAutofit/>
          </a:bodyPr>
          <a:lstStyle/>
          <a:p>
            <a:pPr algn="ctr"/>
            <a:r>
              <a:rPr lang="en-US" sz="2800" dirty="0">
                <a:latin typeface="Calibri" panose="020F0502020204030204" pitchFamily="34" charset="0"/>
                <a:cs typeface="Calibri" panose="020F0502020204030204" pitchFamily="34" charset="0"/>
              </a:rPr>
              <a:t>Introduction: Project Objective</a:t>
            </a:r>
          </a:p>
        </p:txBody>
      </p:sp>
      <p:sp>
        <p:nvSpPr>
          <p:cNvPr id="5" name="Rectangle 4" descr="Rainy scene">
            <a:extLst>
              <a:ext uri="{FF2B5EF4-FFF2-40B4-BE49-F238E27FC236}">
                <a16:creationId xmlns:a16="http://schemas.microsoft.com/office/drawing/2014/main" id="{211CECED-5042-B146-4064-A204CA454DF5}"/>
              </a:ext>
            </a:extLst>
          </p:cNvPr>
          <p:cNvSpPr/>
          <p:nvPr/>
        </p:nvSpPr>
        <p:spPr>
          <a:xfrm>
            <a:off x="2103479" y="2553151"/>
            <a:ext cx="1661958" cy="1609927"/>
          </a:xfrm>
          <a:prstGeom prst="rect">
            <a:avLst/>
          </a:prstGeom>
          <a: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6" name="Rectangle 5" descr="Water with solid fill">
            <a:extLst>
              <a:ext uri="{FF2B5EF4-FFF2-40B4-BE49-F238E27FC236}">
                <a16:creationId xmlns:a16="http://schemas.microsoft.com/office/drawing/2014/main" id="{BBBB64A7-6AFF-015C-97E7-D5BF3BC42278}"/>
              </a:ext>
            </a:extLst>
          </p:cNvPr>
          <p:cNvSpPr/>
          <p:nvPr/>
        </p:nvSpPr>
        <p:spPr>
          <a:xfrm>
            <a:off x="5278132" y="2520420"/>
            <a:ext cx="1661958" cy="1609927"/>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5">
              <a:hueOff val="-3676672"/>
              <a:satOff val="-5114"/>
              <a:lumOff val="-1961"/>
              <a:alphaOff val="0"/>
            </a:schemeClr>
          </a:effectRef>
          <a:fontRef idx="minor">
            <a:schemeClr val="lt1"/>
          </a:fontRef>
        </p:style>
        <p:txBody>
          <a:bodyPr/>
          <a:lstStyle/>
          <a:p>
            <a:endParaRPr lang="en-US"/>
          </a:p>
        </p:txBody>
      </p:sp>
      <p:sp>
        <p:nvSpPr>
          <p:cNvPr id="7" name="Rectangle 6" descr="Plant">
            <a:extLst>
              <a:ext uri="{FF2B5EF4-FFF2-40B4-BE49-F238E27FC236}">
                <a16:creationId xmlns:a16="http://schemas.microsoft.com/office/drawing/2014/main" id="{5B58721B-630A-624E-F522-FCA898F6D724}"/>
              </a:ext>
            </a:extLst>
          </p:cNvPr>
          <p:cNvSpPr/>
          <p:nvPr/>
        </p:nvSpPr>
        <p:spPr>
          <a:xfrm>
            <a:off x="8091638" y="2520420"/>
            <a:ext cx="1661958" cy="1609927"/>
          </a:xfrm>
          <a:prstGeom prst="rect">
            <a:avLst/>
          </a:prstGeom>
          <a: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A64A40CD-38FE-E088-A175-59B0D7A1D211}"/>
              </a:ext>
            </a:extLst>
          </p:cNvPr>
          <p:cNvSpPr txBox="1"/>
          <p:nvPr/>
        </p:nvSpPr>
        <p:spPr>
          <a:xfrm>
            <a:off x="1945508" y="4234541"/>
            <a:ext cx="1977900" cy="646331"/>
          </a:xfrm>
          <a:prstGeom prst="rect">
            <a:avLst/>
          </a:prstGeom>
          <a:noFill/>
        </p:spPr>
        <p:txBody>
          <a:bodyPr wrap="square" rtlCol="0">
            <a:spAutoFit/>
          </a:bodyPr>
          <a:lstStyle/>
          <a:p>
            <a:pPr algn="ctr"/>
            <a:r>
              <a:rPr lang="en-US"/>
              <a:t>Water Resources Models</a:t>
            </a:r>
          </a:p>
        </p:txBody>
      </p:sp>
      <p:sp>
        <p:nvSpPr>
          <p:cNvPr id="9" name="TextBox 8">
            <a:extLst>
              <a:ext uri="{FF2B5EF4-FFF2-40B4-BE49-F238E27FC236}">
                <a16:creationId xmlns:a16="http://schemas.microsoft.com/office/drawing/2014/main" id="{C0A933FE-7475-7F6A-5C7D-198D18132F45}"/>
              </a:ext>
            </a:extLst>
          </p:cNvPr>
          <p:cNvSpPr txBox="1"/>
          <p:nvPr/>
        </p:nvSpPr>
        <p:spPr>
          <a:xfrm>
            <a:off x="4560670" y="4234540"/>
            <a:ext cx="3096881" cy="646331"/>
          </a:xfrm>
          <a:prstGeom prst="rect">
            <a:avLst/>
          </a:prstGeom>
          <a:noFill/>
        </p:spPr>
        <p:txBody>
          <a:bodyPr wrap="square" rtlCol="0">
            <a:spAutoFit/>
          </a:bodyPr>
          <a:lstStyle/>
          <a:p>
            <a:pPr algn="ctr"/>
            <a:r>
              <a:rPr lang="en-US"/>
              <a:t>Water Quality Models</a:t>
            </a:r>
            <a:br>
              <a:rPr lang="en-US"/>
            </a:br>
            <a:r>
              <a:rPr lang="en-US"/>
              <a:t>(Nutrients &amp; Temperature)</a:t>
            </a:r>
          </a:p>
        </p:txBody>
      </p:sp>
      <p:sp>
        <p:nvSpPr>
          <p:cNvPr id="10" name="TextBox 9">
            <a:extLst>
              <a:ext uri="{FF2B5EF4-FFF2-40B4-BE49-F238E27FC236}">
                <a16:creationId xmlns:a16="http://schemas.microsoft.com/office/drawing/2014/main" id="{590B8BA5-BD25-6414-0BA6-FF1C84DDFE0D}"/>
              </a:ext>
            </a:extLst>
          </p:cNvPr>
          <p:cNvSpPr txBox="1"/>
          <p:nvPr/>
        </p:nvSpPr>
        <p:spPr>
          <a:xfrm>
            <a:off x="8210866" y="4234541"/>
            <a:ext cx="1544655" cy="646331"/>
          </a:xfrm>
          <a:prstGeom prst="rect">
            <a:avLst/>
          </a:prstGeom>
          <a:noFill/>
        </p:spPr>
        <p:txBody>
          <a:bodyPr wrap="square" rtlCol="0">
            <a:spAutoFit/>
          </a:bodyPr>
          <a:lstStyle/>
          <a:p>
            <a:pPr algn="ctr"/>
            <a:r>
              <a:rPr lang="en-US"/>
              <a:t>Ecological Models</a:t>
            </a:r>
          </a:p>
        </p:txBody>
      </p:sp>
      <p:sp>
        <p:nvSpPr>
          <p:cNvPr id="12" name="Right Arrow 11">
            <a:extLst>
              <a:ext uri="{FF2B5EF4-FFF2-40B4-BE49-F238E27FC236}">
                <a16:creationId xmlns:a16="http://schemas.microsoft.com/office/drawing/2014/main" id="{26219C42-EADA-D806-4078-2D8D4B866E12}"/>
              </a:ext>
            </a:extLst>
          </p:cNvPr>
          <p:cNvSpPr/>
          <p:nvPr/>
        </p:nvSpPr>
        <p:spPr>
          <a:xfrm>
            <a:off x="4009559" y="3195324"/>
            <a:ext cx="1228130" cy="592804"/>
          </a:xfrm>
          <a:prstGeom prst="rightArrow">
            <a:avLst/>
          </a:prstGeom>
          <a:gradFill flip="none" rotWithShape="1">
            <a:gsLst>
              <a:gs pos="0">
                <a:srgbClr val="4472C4"/>
              </a:gs>
              <a:gs pos="100000">
                <a:srgbClr val="43BC8D"/>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1C7DBE9-0DF0-BA2F-ACCA-856A1241DB78}"/>
              </a:ext>
            </a:extLst>
          </p:cNvPr>
          <p:cNvSpPr/>
          <p:nvPr/>
        </p:nvSpPr>
        <p:spPr>
          <a:xfrm>
            <a:off x="6982734" y="3195324"/>
            <a:ext cx="1228131" cy="592804"/>
          </a:xfrm>
          <a:prstGeom prst="leftRightArrow">
            <a:avLst/>
          </a:prstGeom>
          <a:gradFill flip="none" rotWithShape="1">
            <a:gsLst>
              <a:gs pos="0">
                <a:srgbClr val="42B88A"/>
              </a:gs>
              <a:gs pos="100000">
                <a:srgbClr val="71AD47"/>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158ACE-7579-810D-3E1A-BAE323542FB9}"/>
              </a:ext>
            </a:extLst>
          </p:cNvPr>
          <p:cNvSpPr txBox="1"/>
          <p:nvPr/>
        </p:nvSpPr>
        <p:spPr>
          <a:xfrm>
            <a:off x="1945507" y="1204452"/>
            <a:ext cx="7808089" cy="830997"/>
          </a:xfrm>
          <a:prstGeom prst="rect">
            <a:avLst/>
          </a:prstGeom>
          <a:noFill/>
        </p:spPr>
        <p:txBody>
          <a:bodyPr wrap="square" rtlCol="0">
            <a:spAutoFit/>
          </a:bodyPr>
          <a:lstStyle/>
          <a:p>
            <a:r>
              <a:rPr lang="en-US" sz="2400">
                <a:latin typeface="Calibri" panose="020F0502020204030204" pitchFamily="34" charset="0"/>
                <a:cs typeface="Calibri" panose="020F0502020204030204" pitchFamily="34" charset="0"/>
              </a:rPr>
              <a:t>Develop an integrated ecohydrology modeling system that simulates heat and nutrient flow through ecosystems.</a:t>
            </a:r>
          </a:p>
        </p:txBody>
      </p:sp>
    </p:spTree>
    <p:extLst>
      <p:ext uri="{BB962C8B-B14F-4D97-AF65-F5344CB8AC3E}">
        <p14:creationId xmlns:p14="http://schemas.microsoft.com/office/powerpoint/2010/main" val="3905969407"/>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189187" y="246137"/>
            <a:ext cx="8531832"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latin typeface="Calibri" panose="020F0502020204030204" pitchFamily="34" charset="0"/>
                <a:cs typeface="Calibri" panose="020F0502020204030204" pitchFamily="34" charset="0"/>
              </a:rPr>
              <a:t>ERDC Environmental Modeling Capabilities</a:t>
            </a:r>
            <a:endParaRPr sz="2400" dirty="0">
              <a:solidFill>
                <a:srgbClr val="FF0000"/>
              </a:solidFill>
              <a:latin typeface="Calibri" panose="020F0502020204030204" pitchFamily="34" charset="0"/>
              <a:cs typeface="Calibri" panose="020F0502020204030204" pitchFamily="34" charset="0"/>
            </a:endParaRPr>
          </a:p>
        </p:txBody>
      </p:sp>
      <p:sp>
        <p:nvSpPr>
          <p:cNvPr id="2" name="Content Placeholder 4">
            <a:extLst>
              <a:ext uri="{FF2B5EF4-FFF2-40B4-BE49-F238E27FC236}">
                <a16:creationId xmlns:a16="http://schemas.microsoft.com/office/drawing/2014/main" id="{BF824CD8-AA63-2D60-8465-EE34402B3624}"/>
              </a:ext>
            </a:extLst>
          </p:cNvPr>
          <p:cNvSpPr txBox="1">
            <a:spLocks/>
          </p:cNvSpPr>
          <p:nvPr/>
        </p:nvSpPr>
        <p:spPr>
          <a:xfrm>
            <a:off x="264888" y="678940"/>
            <a:ext cx="8451374" cy="5709255"/>
          </a:xfrm>
          <a:prstGeom prst="rect">
            <a:avLst/>
          </a:prstGeom>
          <a:solidFill>
            <a:schemeClr val="bg2">
              <a:alpha val="0"/>
            </a:schemeClr>
          </a:solidFill>
          <a:ln w="9525">
            <a:noFill/>
            <a:miter lim="800000"/>
            <a:headEnd/>
            <a:tailEnd/>
          </a:ln>
          <a:effectLst/>
        </p:spPr>
        <p:txBody>
          <a:bodyPr spcFirstLastPara="1" vert="horz" wrap="square" lIns="91440" tIns="91440" rIns="91440" bIns="45720" numCol="1" anchor="t"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415925" indent="-285750">
              <a:buClrTx/>
              <a:buFont typeface="Arial" panose="020B0604020202020204" pitchFamily="34" charset="0"/>
              <a:buChar char="•"/>
            </a:pPr>
            <a:r>
              <a:rPr lang="en-US" b="0" kern="0" dirty="0">
                <a:latin typeface="Calibri"/>
                <a:cs typeface="Calibri"/>
              </a:rPr>
              <a:t>Linking environmental models with existing water resources models streamlines workflows and reduces costs. These simulate runoff, rivers, and reservoir hydraulics and hydrology</a:t>
            </a:r>
          </a:p>
          <a:p>
            <a:pPr marL="415925" indent="-285750">
              <a:buClrTx/>
              <a:buFont typeface="Arial" panose="020B0604020202020204" pitchFamily="34" charset="0"/>
              <a:buChar char="•"/>
            </a:pPr>
            <a:r>
              <a:rPr lang="en-US" b="0" kern="0" dirty="0">
                <a:latin typeface="Calibri"/>
                <a:cs typeface="Calibri"/>
              </a:rPr>
              <a:t>Our team at USACE-ERDC has developed </a:t>
            </a:r>
            <a:r>
              <a:rPr lang="en-US" b="0" kern="0" dirty="0">
                <a:solidFill>
                  <a:srgbClr val="00B0F0"/>
                </a:solidFill>
                <a:latin typeface="Calibri"/>
                <a:cs typeface="Calibri"/>
              </a:rPr>
              <a:t>ClearWater</a:t>
            </a:r>
            <a:r>
              <a:rPr lang="en-US" b="0" kern="0" dirty="0">
                <a:latin typeface="Calibri"/>
                <a:cs typeface="Calibri"/>
              </a:rPr>
              <a:t> (</a:t>
            </a:r>
            <a:r>
              <a:rPr lang="en-US" b="0" kern="0" dirty="0">
                <a:solidFill>
                  <a:srgbClr val="00B0F0"/>
                </a:solidFill>
                <a:latin typeface="Calibri"/>
                <a:cs typeface="Calibri"/>
              </a:rPr>
              <a:t>C</a:t>
            </a:r>
            <a:r>
              <a:rPr lang="en-US" b="0" kern="0" dirty="0">
                <a:latin typeface="Calibri"/>
                <a:cs typeface="Calibri"/>
              </a:rPr>
              <a:t>orps </a:t>
            </a:r>
            <a:r>
              <a:rPr lang="en-US" b="0" kern="0" dirty="0">
                <a:solidFill>
                  <a:srgbClr val="00B0F0"/>
                </a:solidFill>
                <a:latin typeface="Calibri"/>
                <a:cs typeface="Calibri"/>
              </a:rPr>
              <a:t>L</a:t>
            </a:r>
            <a:r>
              <a:rPr lang="en-US" b="0" kern="0" dirty="0">
                <a:latin typeface="Calibri"/>
                <a:cs typeface="Calibri"/>
              </a:rPr>
              <a:t>ibrary for </a:t>
            </a:r>
            <a:r>
              <a:rPr lang="en-US" b="0" kern="0" dirty="0">
                <a:solidFill>
                  <a:srgbClr val="00B0F0"/>
                </a:solidFill>
                <a:latin typeface="Calibri"/>
                <a:cs typeface="Calibri"/>
              </a:rPr>
              <a:t>E</a:t>
            </a:r>
            <a:r>
              <a:rPr lang="en-US" b="0" kern="0" dirty="0">
                <a:latin typeface="Calibri"/>
                <a:cs typeface="Calibri"/>
              </a:rPr>
              <a:t>nvironmental </a:t>
            </a:r>
            <a:r>
              <a:rPr lang="en-US" b="0" kern="0" dirty="0">
                <a:solidFill>
                  <a:srgbClr val="00B0F0"/>
                </a:solidFill>
                <a:latin typeface="Calibri"/>
                <a:cs typeface="Calibri"/>
              </a:rPr>
              <a:t>A</a:t>
            </a:r>
            <a:r>
              <a:rPr lang="en-US" b="0" kern="0" dirty="0">
                <a:latin typeface="Calibri"/>
                <a:cs typeface="Calibri"/>
              </a:rPr>
              <a:t>nalysis and </a:t>
            </a:r>
            <a:r>
              <a:rPr lang="en-US" b="0" kern="0" dirty="0">
                <a:solidFill>
                  <a:srgbClr val="00B0F0"/>
                </a:solidFill>
                <a:latin typeface="Calibri"/>
                <a:cs typeface="Calibri"/>
              </a:rPr>
              <a:t>R</a:t>
            </a:r>
            <a:r>
              <a:rPr lang="en-US" b="0" kern="0" dirty="0">
                <a:latin typeface="Calibri"/>
                <a:cs typeface="Calibri"/>
              </a:rPr>
              <a:t>estoration of </a:t>
            </a:r>
            <a:r>
              <a:rPr lang="en-US" b="0" kern="0" dirty="0">
                <a:solidFill>
                  <a:srgbClr val="00B0F0"/>
                </a:solidFill>
                <a:latin typeface="Calibri"/>
                <a:cs typeface="Calibri"/>
              </a:rPr>
              <a:t>Water</a:t>
            </a:r>
            <a:r>
              <a:rPr lang="en-US" b="0" kern="0" dirty="0">
                <a:latin typeface="Calibri"/>
                <a:cs typeface="Calibri"/>
              </a:rPr>
              <a:t>sheds).</a:t>
            </a:r>
          </a:p>
          <a:p>
            <a:pPr marL="415925" indent="-285750">
              <a:buClrTx/>
              <a:buFont typeface="Arial" panose="020B0604020202020204" pitchFamily="34" charset="0"/>
              <a:buChar char="•"/>
            </a:pPr>
            <a:r>
              <a:rPr lang="en-US" b="0" kern="0" dirty="0">
                <a:latin typeface="Calibri"/>
                <a:cs typeface="Calibri"/>
              </a:rPr>
              <a:t>ClearWater provides environmental simulation capabilities with a suite of packages that are designed to leverage existing water resources models.</a:t>
            </a:r>
          </a:p>
          <a:p>
            <a:pPr marL="873125" lvl="1" indent="-285750">
              <a:buClrTx/>
              <a:buFont typeface="Arial" panose="020B0604020202020204" pitchFamily="34" charset="0"/>
              <a:buChar char="•"/>
            </a:pPr>
            <a:r>
              <a:rPr lang="en-US" b="0" kern="0" dirty="0" err="1">
                <a:latin typeface="Calibri"/>
                <a:cs typeface="Calibri"/>
              </a:rPr>
              <a:t>ClearWater</a:t>
            </a:r>
            <a:r>
              <a:rPr lang="en-US" b="0" kern="0" dirty="0">
                <a:latin typeface="Calibri"/>
                <a:cs typeface="Calibri"/>
              </a:rPr>
              <a:t> </a:t>
            </a:r>
            <a:r>
              <a:rPr lang="en-US" b="0" i="1" kern="0" dirty="0">
                <a:latin typeface="Calibri"/>
                <a:cs typeface="Calibri"/>
              </a:rPr>
              <a:t>modules</a:t>
            </a:r>
            <a:r>
              <a:rPr lang="en-US" b="0" kern="0" dirty="0">
                <a:latin typeface="Calibri"/>
                <a:cs typeface="Calibri"/>
              </a:rPr>
              <a:t> simulate water quality constituent kinetics, and heat budget processes. Capabilities include:</a:t>
            </a:r>
          </a:p>
          <a:p>
            <a:pPr marL="1099820" lvl="2" indent="-285750">
              <a:buClrTx/>
              <a:buSzPct val="75000"/>
              <a:buFont typeface="Courier New" panose="02070309020205020404" pitchFamily="49" charset="0"/>
              <a:buChar char="o"/>
              <a:tabLst>
                <a:tab pos="568325" algn="l"/>
              </a:tabLst>
            </a:pPr>
            <a:r>
              <a:rPr lang="en-US" sz="1800" b="0" kern="0" dirty="0">
                <a:latin typeface="Calibri"/>
                <a:cs typeface="Calibri"/>
              </a:rPr>
              <a:t>Nutrients: Nitrogen, phosphorus, carbon, dissolved oxygen, algae, etc.</a:t>
            </a:r>
          </a:p>
          <a:p>
            <a:pPr marL="1099820" lvl="2" indent="-285750">
              <a:buClrTx/>
              <a:buSzPct val="75000"/>
              <a:buFont typeface="Courier New" panose="02070309020205020404" pitchFamily="49" charset="0"/>
              <a:buChar char="o"/>
              <a:tabLst>
                <a:tab pos="568325" algn="l"/>
              </a:tabLst>
            </a:pPr>
            <a:r>
              <a:rPr lang="en-US" sz="1800" b="0" kern="0" dirty="0">
                <a:latin typeface="Calibri"/>
                <a:cs typeface="Calibri"/>
              </a:rPr>
              <a:t>Temperature (heat budget)</a:t>
            </a:r>
          </a:p>
          <a:p>
            <a:pPr marL="1099820" lvl="2" indent="-285750">
              <a:buClrTx/>
              <a:buSzPct val="75000"/>
              <a:buFont typeface="Courier New" panose="02070309020205020404" pitchFamily="49" charset="0"/>
              <a:buChar char="o"/>
              <a:tabLst>
                <a:tab pos="568325" algn="l"/>
              </a:tabLst>
            </a:pPr>
            <a:r>
              <a:rPr lang="en-US" sz="1800" b="0" kern="0" dirty="0">
                <a:latin typeface="Calibri"/>
                <a:cs typeface="Calibri"/>
              </a:rPr>
              <a:t>General Constituents</a:t>
            </a:r>
          </a:p>
          <a:p>
            <a:pPr marL="873125" lvl="1" indent="-285750">
              <a:buClrTx/>
              <a:buFont typeface="Arial" panose="020B0604020202020204" pitchFamily="34" charset="0"/>
              <a:buChar char="•"/>
            </a:pPr>
            <a:r>
              <a:rPr lang="en-US" b="0" kern="0" dirty="0" err="1">
                <a:latin typeface="Calibri"/>
                <a:cs typeface="Calibri"/>
              </a:rPr>
              <a:t>ClearWater</a:t>
            </a:r>
            <a:r>
              <a:rPr lang="en-US" b="0" kern="0" dirty="0">
                <a:latin typeface="Calibri"/>
                <a:cs typeface="Calibri"/>
              </a:rPr>
              <a:t>-Riverine computes transport (advection and diffusion) of heat and constituent mass using outputs from any 2D hydrologic or hydrodynamic model</a:t>
            </a:r>
          </a:p>
          <a:p>
            <a:pPr marL="873125" lvl="1" indent="-285750">
              <a:buClrTx/>
              <a:buFont typeface="Arial" panose="020B0604020202020204" pitchFamily="34" charset="0"/>
              <a:buChar char="•"/>
            </a:pPr>
            <a:r>
              <a:rPr lang="en-US" b="0" kern="0" dirty="0">
                <a:latin typeface="Calibri"/>
                <a:cs typeface="Calibri"/>
              </a:rPr>
              <a:t>Data visualization capabilities</a:t>
            </a:r>
          </a:p>
          <a:p>
            <a:pPr marL="873125" lvl="1" indent="-285750">
              <a:buClrTx/>
              <a:buFont typeface="Arial" panose="020B0604020202020204" pitchFamily="34" charset="0"/>
              <a:buChar char="•"/>
            </a:pPr>
            <a:r>
              <a:rPr lang="en-US" b="0" kern="0" dirty="0">
                <a:latin typeface="Calibri"/>
                <a:cs typeface="Calibri"/>
              </a:rPr>
              <a:t>Framework to couple multiple models</a:t>
            </a:r>
          </a:p>
          <a:p>
            <a:pPr marL="415925" indent="-285750">
              <a:buClrTx/>
              <a:buFont typeface="Arial" panose="020B0604020202020204" pitchFamily="34" charset="0"/>
              <a:buChar char="•"/>
            </a:pPr>
            <a:r>
              <a:rPr lang="en-US" b="0" kern="0" dirty="0">
                <a:latin typeface="Calibri"/>
                <a:cs typeface="Calibri"/>
              </a:rPr>
              <a:t>Legacy Fortran modules integrated with HEC-RAS and HEC-ResSim</a:t>
            </a:r>
          </a:p>
          <a:p>
            <a:pPr marL="415925" indent="-285750">
              <a:buClrTx/>
              <a:buFont typeface="Arial" panose="020B0604020202020204" pitchFamily="34" charset="0"/>
              <a:buChar char="•"/>
            </a:pPr>
            <a:r>
              <a:rPr lang="en-US" b="0" kern="0" dirty="0">
                <a:latin typeface="Calibri"/>
                <a:cs typeface="Calibri"/>
              </a:rPr>
              <a:t>New Python modules and were developed to support 2D river-floodplain modeling</a:t>
            </a:r>
          </a:p>
        </p:txBody>
      </p:sp>
      <p:pic>
        <p:nvPicPr>
          <p:cNvPr id="3" name="Picture 2" descr="A river flowing through a forest&#10;&#10;Description automatically generated with low confidence">
            <a:extLst>
              <a:ext uri="{FF2B5EF4-FFF2-40B4-BE49-F238E27FC236}">
                <a16:creationId xmlns:a16="http://schemas.microsoft.com/office/drawing/2014/main" id="{8387343B-5F74-1541-2150-7F07C8AAD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6856" y="4231714"/>
            <a:ext cx="2698494" cy="2025308"/>
          </a:xfrm>
          <a:prstGeom prst="rect">
            <a:avLst/>
          </a:prstGeom>
          <a:ln w="38100">
            <a:solidFill>
              <a:schemeClr val="bg1">
                <a:alpha val="50000"/>
              </a:schemeClr>
            </a:solidFill>
          </a:ln>
        </p:spPr>
      </p:pic>
      <p:pic>
        <p:nvPicPr>
          <p:cNvPr id="5" name="Picture 4" descr="A picture containing grass, outdoor, cloud, tree&#10;&#10;Description automatically generated">
            <a:extLst>
              <a:ext uri="{FF2B5EF4-FFF2-40B4-BE49-F238E27FC236}">
                <a16:creationId xmlns:a16="http://schemas.microsoft.com/office/drawing/2014/main" id="{C7072D46-A176-FE7F-AF93-D01132F04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0616" y="725954"/>
            <a:ext cx="2708694" cy="1524092"/>
          </a:xfrm>
          <a:prstGeom prst="rect">
            <a:avLst/>
          </a:prstGeom>
          <a:ln w="38100">
            <a:solidFill>
              <a:schemeClr val="bg1">
                <a:alpha val="50000"/>
              </a:schemeClr>
            </a:solidFill>
          </a:ln>
        </p:spPr>
      </p:pic>
      <p:sp>
        <p:nvSpPr>
          <p:cNvPr id="7" name="TextBox 6">
            <a:extLst>
              <a:ext uri="{FF2B5EF4-FFF2-40B4-BE49-F238E27FC236}">
                <a16:creationId xmlns:a16="http://schemas.microsoft.com/office/drawing/2014/main" id="{391B1779-9164-CC21-FB04-8E612AC21551}"/>
              </a:ext>
            </a:extLst>
          </p:cNvPr>
          <p:cNvSpPr txBox="1"/>
          <p:nvPr/>
        </p:nvSpPr>
        <p:spPr>
          <a:xfrm rot="16200000">
            <a:off x="8267729" y="128100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Runoff</a:t>
            </a:r>
          </a:p>
        </p:txBody>
      </p:sp>
      <p:sp>
        <p:nvSpPr>
          <p:cNvPr id="14" name="TextBox 13">
            <a:extLst>
              <a:ext uri="{FF2B5EF4-FFF2-40B4-BE49-F238E27FC236}">
                <a16:creationId xmlns:a16="http://schemas.microsoft.com/office/drawing/2014/main" id="{99F739CA-CC10-6723-DE2B-B6F31EE983EF}"/>
              </a:ext>
            </a:extLst>
          </p:cNvPr>
          <p:cNvSpPr txBox="1"/>
          <p:nvPr/>
        </p:nvSpPr>
        <p:spPr>
          <a:xfrm rot="16200000">
            <a:off x="8267728" y="303737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Reservoirs</a:t>
            </a:r>
          </a:p>
        </p:txBody>
      </p:sp>
      <p:sp>
        <p:nvSpPr>
          <p:cNvPr id="15" name="TextBox 14">
            <a:extLst>
              <a:ext uri="{FF2B5EF4-FFF2-40B4-BE49-F238E27FC236}">
                <a16:creationId xmlns:a16="http://schemas.microsoft.com/office/drawing/2014/main" id="{54E53EEC-AB95-9677-04FA-4647A4833916}"/>
              </a:ext>
            </a:extLst>
          </p:cNvPr>
          <p:cNvSpPr txBox="1"/>
          <p:nvPr/>
        </p:nvSpPr>
        <p:spPr>
          <a:xfrm rot="16200000">
            <a:off x="8267728" y="5100600"/>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Rivers</a:t>
            </a:r>
          </a:p>
        </p:txBody>
      </p:sp>
      <p:pic>
        <p:nvPicPr>
          <p:cNvPr id="16" name="Picture 15" descr="A picture containing outdoor, water, mountain, water resources&#10;&#10;Description automatically generated">
            <a:extLst>
              <a:ext uri="{FF2B5EF4-FFF2-40B4-BE49-F238E27FC236}">
                <a16:creationId xmlns:a16="http://schemas.microsoft.com/office/drawing/2014/main" id="{3D27DEEB-0386-C7A6-C6E3-B17738F2BD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518" y="2204385"/>
            <a:ext cx="2705035" cy="2025309"/>
          </a:xfrm>
          <a:prstGeom prst="rect">
            <a:avLst/>
          </a:prstGeom>
          <a:ln w="38100">
            <a:solidFill>
              <a:schemeClr val="bg1">
                <a:alpha val="50000"/>
              </a:schemeClr>
            </a:solidFill>
          </a:ln>
        </p:spPr>
      </p:pic>
    </p:spTree>
    <p:extLst>
      <p:ext uri="{BB962C8B-B14F-4D97-AF65-F5344CB8AC3E}">
        <p14:creationId xmlns:p14="http://schemas.microsoft.com/office/powerpoint/2010/main" val="4148865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 ">
            <a:extLst>
              <a:ext uri="{FF2B5EF4-FFF2-40B4-BE49-F238E27FC236}">
                <a16:creationId xmlns:a16="http://schemas.microsoft.com/office/drawing/2014/main" id="{E8950281-BB31-1333-4E36-CC11363135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6279" y="1529793"/>
            <a:ext cx="1680752" cy="1356192"/>
          </a:xfrm>
          <a:prstGeom prst="rect">
            <a:avLst/>
          </a:prstGeom>
          <a:noFill/>
        </p:spPr>
      </p:pic>
      <p:sp>
        <p:nvSpPr>
          <p:cNvPr id="2" name="Title 1"/>
          <p:cNvSpPr>
            <a:spLocks noGrp="1"/>
          </p:cNvSpPr>
          <p:nvPr>
            <p:ph type="title"/>
          </p:nvPr>
        </p:nvSpPr>
        <p:spPr>
          <a:xfrm>
            <a:off x="152400" y="256506"/>
            <a:ext cx="11887200" cy="406499"/>
          </a:xfrm>
        </p:spPr>
        <p:txBody>
          <a:bodyPr>
            <a:noAutofit/>
          </a:bodyPr>
          <a:lstStyle/>
          <a:p>
            <a:pPr algn="ctr"/>
            <a:r>
              <a:rPr lang="en-US" sz="2400"/>
              <a:t>Water Quality and Environmental Systems Modeling</a:t>
            </a:r>
          </a:p>
        </p:txBody>
      </p:sp>
      <p:sp>
        <p:nvSpPr>
          <p:cNvPr id="26" name="Content Placeholder 4">
            <a:extLst>
              <a:ext uri="{FF2B5EF4-FFF2-40B4-BE49-F238E27FC236}">
                <a16:creationId xmlns:a16="http://schemas.microsoft.com/office/drawing/2014/main" id="{9DA24A3F-E0D7-DB83-53A5-FA47C494E569}"/>
              </a:ext>
            </a:extLst>
          </p:cNvPr>
          <p:cNvSpPr>
            <a:spLocks noGrp="1"/>
          </p:cNvSpPr>
          <p:nvPr>
            <p:ph idx="1"/>
          </p:nvPr>
        </p:nvSpPr>
        <p:spPr>
          <a:xfrm>
            <a:off x="221877" y="1478399"/>
            <a:ext cx="3920744" cy="5132019"/>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noAutofit/>
          </a:bodyPr>
          <a:lstStyle/>
          <a:p>
            <a:pPr marL="0" indent="0">
              <a:spcBef>
                <a:spcPts val="0"/>
              </a:spcBef>
              <a:buClrTx/>
              <a:buNone/>
            </a:pPr>
            <a:r>
              <a:rPr lang="en-US" sz="1600" b="0"/>
              <a:t>Water quality modeling tools:</a:t>
            </a:r>
          </a:p>
          <a:p>
            <a:pPr marL="228600" lvl="1" indent="-137160">
              <a:spcBef>
                <a:spcPts val="0"/>
              </a:spcBef>
              <a:buClrTx/>
            </a:pPr>
            <a:r>
              <a:rPr lang="en-US" sz="1600" b="0"/>
              <a:t>Watershed Runoff:</a:t>
            </a:r>
          </a:p>
          <a:p>
            <a:pPr marL="457200" lvl="2" indent="-137160">
              <a:spcBef>
                <a:spcPts val="0"/>
              </a:spcBef>
              <a:buClrTx/>
            </a:pPr>
            <a:r>
              <a:rPr lang="en-US" sz="1600" b="0">
                <a:solidFill>
                  <a:srgbClr val="92D050"/>
                </a:solidFill>
              </a:rPr>
              <a:t>GSSHA</a:t>
            </a:r>
            <a:r>
              <a:rPr lang="en-US" sz="1600" b="0"/>
              <a:t>: Surface and sub-surface water quality modeling</a:t>
            </a:r>
          </a:p>
          <a:p>
            <a:pPr marL="457200" lvl="2" indent="-137160">
              <a:spcBef>
                <a:spcPts val="0"/>
              </a:spcBef>
              <a:buClrTx/>
            </a:pPr>
            <a:r>
              <a:rPr lang="en-US" sz="1600" b="0">
                <a:solidFill>
                  <a:srgbClr val="00B0F0"/>
                </a:solidFill>
              </a:rPr>
              <a:t>HEC-HMS</a:t>
            </a:r>
            <a:r>
              <a:rPr lang="en-US" sz="1600" b="0"/>
              <a:t>: Surface runoff temperature modeling</a:t>
            </a:r>
          </a:p>
          <a:p>
            <a:pPr marL="228600" lvl="1" indent="-137160">
              <a:spcBef>
                <a:spcPts val="0"/>
              </a:spcBef>
              <a:buClrTx/>
            </a:pPr>
            <a:r>
              <a:rPr lang="en-US" sz="1600" b="0"/>
              <a:t>Reservoirs:</a:t>
            </a:r>
          </a:p>
          <a:p>
            <a:pPr marL="457200" lvl="2" indent="-137160">
              <a:spcBef>
                <a:spcPts val="0"/>
              </a:spcBef>
              <a:buClrTx/>
            </a:pPr>
            <a:r>
              <a:rPr lang="en-US" sz="1600" b="0">
                <a:solidFill>
                  <a:srgbClr val="92D050"/>
                </a:solidFill>
              </a:rPr>
              <a:t>CE-QUAL-W2</a:t>
            </a:r>
            <a:r>
              <a:rPr lang="en-US" sz="1600" b="0"/>
              <a:t>: 2D reservoir-river hydrodynamics and water quality modeling</a:t>
            </a:r>
          </a:p>
          <a:p>
            <a:pPr marL="457200" lvl="2" indent="-137160">
              <a:spcBef>
                <a:spcPts val="0"/>
              </a:spcBef>
              <a:buClrTx/>
            </a:pPr>
            <a:r>
              <a:rPr lang="en-US" sz="1600" b="0">
                <a:solidFill>
                  <a:srgbClr val="00B0F0"/>
                </a:solidFill>
              </a:rPr>
              <a:t>HEC-ResSim</a:t>
            </a:r>
            <a:r>
              <a:rPr lang="en-US" sz="1600" b="0"/>
              <a:t>: Reservoir operations and water quality modeling</a:t>
            </a:r>
          </a:p>
          <a:p>
            <a:pPr marL="228600" lvl="1" indent="-137160">
              <a:spcBef>
                <a:spcPts val="0"/>
              </a:spcBef>
              <a:buClrTx/>
            </a:pPr>
            <a:r>
              <a:rPr lang="en-US" sz="1600" b="0"/>
              <a:t>Rivers and Floodplains:</a:t>
            </a:r>
          </a:p>
          <a:p>
            <a:pPr marL="457200" lvl="2" indent="-228600">
              <a:spcBef>
                <a:spcPts val="0"/>
              </a:spcBef>
              <a:buClrTx/>
            </a:pPr>
            <a:r>
              <a:rPr lang="en-US" sz="1600" b="0">
                <a:solidFill>
                  <a:srgbClr val="00B0F0"/>
                </a:solidFill>
              </a:rPr>
              <a:t>HEC-RAS</a:t>
            </a:r>
            <a:r>
              <a:rPr lang="en-US" sz="1600" b="0"/>
              <a:t>: 1D River hydraulics and water quality &amp; vegetation modeling</a:t>
            </a:r>
          </a:p>
          <a:p>
            <a:pPr marL="457200" lvl="2" indent="-228600">
              <a:spcBef>
                <a:spcPts val="0"/>
              </a:spcBef>
              <a:buClrTx/>
            </a:pPr>
            <a:r>
              <a:rPr lang="en-US" sz="1600" b="0">
                <a:solidFill>
                  <a:srgbClr val="92D050"/>
                </a:solidFill>
              </a:rPr>
              <a:t>ClearWater-Riverine</a:t>
            </a:r>
            <a:r>
              <a:rPr lang="en-US" sz="1600" b="0"/>
              <a:t>: 2D River-floodplain hydraulics and water quality modeling with HEC-RAS-2D</a:t>
            </a:r>
          </a:p>
          <a:p>
            <a:pPr lvl="1">
              <a:lnSpc>
                <a:spcPct val="80000"/>
              </a:lnSpc>
              <a:buClrTx/>
            </a:pPr>
            <a:endParaRPr lang="en-US" sz="1600" b="0">
              <a:solidFill>
                <a:srgbClr val="1294F5"/>
              </a:solidFill>
            </a:endParaRPr>
          </a:p>
        </p:txBody>
      </p:sp>
      <p:pic>
        <p:nvPicPr>
          <p:cNvPr id="24" name="Picture 23">
            <a:extLst>
              <a:ext uri="{FF2B5EF4-FFF2-40B4-BE49-F238E27FC236}">
                <a16:creationId xmlns:a16="http://schemas.microsoft.com/office/drawing/2014/main" id="{584A4C1C-BD2D-5EEC-7291-F21D2EDA6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2981" y="1517761"/>
            <a:ext cx="2265145" cy="1394936"/>
          </a:xfrm>
          <a:prstGeom prst="rect">
            <a:avLst/>
          </a:prstGeom>
          <a:ln w="38100">
            <a:solidFill>
              <a:schemeClr val="bg1">
                <a:alpha val="50000"/>
              </a:schemeClr>
            </a:solidFill>
          </a:ln>
        </p:spPr>
      </p:pic>
      <p:sp>
        <p:nvSpPr>
          <p:cNvPr id="25" name="Left Brace 24">
            <a:extLst>
              <a:ext uri="{FF2B5EF4-FFF2-40B4-BE49-F238E27FC236}">
                <a16:creationId xmlns:a16="http://schemas.microsoft.com/office/drawing/2014/main" id="{430B6AAB-0A7C-4BAE-2E1A-1D9ACA21418F}"/>
              </a:ext>
            </a:extLst>
          </p:cNvPr>
          <p:cNvSpPr/>
          <p:nvPr/>
        </p:nvSpPr>
        <p:spPr bwMode="auto">
          <a:xfrm>
            <a:off x="6349848" y="4675381"/>
            <a:ext cx="238092" cy="1381118"/>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7" name="Left Brace 26">
            <a:extLst>
              <a:ext uri="{FF2B5EF4-FFF2-40B4-BE49-F238E27FC236}">
                <a16:creationId xmlns:a16="http://schemas.microsoft.com/office/drawing/2014/main" id="{7CDCBEEE-1918-CFAF-691F-DBA491325275}"/>
              </a:ext>
            </a:extLst>
          </p:cNvPr>
          <p:cNvSpPr/>
          <p:nvPr/>
        </p:nvSpPr>
        <p:spPr bwMode="auto">
          <a:xfrm>
            <a:off x="6320876" y="3041788"/>
            <a:ext cx="238092" cy="1381118"/>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9" name="Left Brace 28">
            <a:extLst>
              <a:ext uri="{FF2B5EF4-FFF2-40B4-BE49-F238E27FC236}">
                <a16:creationId xmlns:a16="http://schemas.microsoft.com/office/drawing/2014/main" id="{FC515626-00CF-88C2-6095-E8D9869D86A6}"/>
              </a:ext>
            </a:extLst>
          </p:cNvPr>
          <p:cNvSpPr/>
          <p:nvPr/>
        </p:nvSpPr>
        <p:spPr bwMode="auto">
          <a:xfrm>
            <a:off x="6321710" y="1517761"/>
            <a:ext cx="238092" cy="1391871"/>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pic>
        <p:nvPicPr>
          <p:cNvPr id="30" name="Picture 29">
            <a:extLst>
              <a:ext uri="{FF2B5EF4-FFF2-40B4-BE49-F238E27FC236}">
                <a16:creationId xmlns:a16="http://schemas.microsoft.com/office/drawing/2014/main" id="{09B8C33D-E8CA-18C7-E52F-062D4F9DA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2980" y="4633298"/>
            <a:ext cx="2265145" cy="1480460"/>
          </a:xfrm>
          <a:prstGeom prst="rect">
            <a:avLst/>
          </a:prstGeom>
          <a:ln w="38100">
            <a:solidFill>
              <a:schemeClr val="bg1">
                <a:alpha val="50000"/>
              </a:schemeClr>
            </a:solidFill>
          </a:ln>
        </p:spPr>
      </p:pic>
      <p:pic>
        <p:nvPicPr>
          <p:cNvPr id="31" name="Picture 30">
            <a:extLst>
              <a:ext uri="{FF2B5EF4-FFF2-40B4-BE49-F238E27FC236}">
                <a16:creationId xmlns:a16="http://schemas.microsoft.com/office/drawing/2014/main" id="{58E46E54-A2EC-C757-B5F2-65AAC755558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42980" y="3009983"/>
            <a:ext cx="2265145" cy="1478554"/>
          </a:xfrm>
          <a:prstGeom prst="rect">
            <a:avLst/>
          </a:prstGeom>
          <a:ln w="38100">
            <a:solidFill>
              <a:schemeClr val="bg1">
                <a:alpha val="50000"/>
              </a:schemeClr>
            </a:solidFill>
          </a:ln>
        </p:spPr>
      </p:pic>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221875" y="588827"/>
            <a:ext cx="8342575" cy="776291"/>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a:solidFill>
                  <a:srgbClr val="002060"/>
                </a:solidFill>
              </a:rPr>
              <a:t>ERDC’s </a:t>
            </a:r>
            <a:r>
              <a:rPr lang="en-US" sz="1600">
                <a:solidFill>
                  <a:srgbClr val="00B050"/>
                </a:solidFill>
              </a:rPr>
              <a:t>C</a:t>
            </a:r>
            <a:r>
              <a:rPr lang="en-US" sz="1600">
                <a:solidFill>
                  <a:srgbClr val="002060"/>
                </a:solidFill>
              </a:rPr>
              <a:t>orps </a:t>
            </a:r>
            <a:r>
              <a:rPr lang="en-US" sz="1600">
                <a:solidFill>
                  <a:srgbClr val="00B050"/>
                </a:solidFill>
              </a:rPr>
              <a:t>L</a:t>
            </a:r>
            <a:r>
              <a:rPr lang="en-US" sz="1600">
                <a:solidFill>
                  <a:srgbClr val="002060"/>
                </a:solidFill>
              </a:rPr>
              <a:t>ibrary for </a:t>
            </a:r>
            <a:r>
              <a:rPr lang="en-US" sz="1600">
                <a:solidFill>
                  <a:srgbClr val="00B050"/>
                </a:solidFill>
              </a:rPr>
              <a:t>E</a:t>
            </a:r>
            <a:r>
              <a:rPr lang="en-US" sz="1600">
                <a:solidFill>
                  <a:srgbClr val="002060"/>
                </a:solidFill>
              </a:rPr>
              <a:t>nvironmental </a:t>
            </a:r>
            <a:r>
              <a:rPr lang="en-US" sz="1600">
                <a:solidFill>
                  <a:srgbClr val="00B050"/>
                </a:solidFill>
              </a:rPr>
              <a:t>A</a:t>
            </a:r>
            <a:r>
              <a:rPr lang="en-US" sz="1600">
                <a:solidFill>
                  <a:srgbClr val="002060"/>
                </a:solidFill>
              </a:rPr>
              <a:t>nalysis and </a:t>
            </a:r>
            <a:r>
              <a:rPr lang="en-US" sz="1600">
                <a:solidFill>
                  <a:srgbClr val="00B050"/>
                </a:solidFill>
              </a:rPr>
              <a:t>R</a:t>
            </a:r>
            <a:r>
              <a:rPr lang="en-US" sz="1600">
                <a:solidFill>
                  <a:srgbClr val="002060"/>
                </a:solidFill>
              </a:rPr>
              <a:t>estoration of </a:t>
            </a:r>
            <a:r>
              <a:rPr lang="en-US" sz="1600">
                <a:solidFill>
                  <a:srgbClr val="00B050"/>
                </a:solidFill>
              </a:rPr>
              <a:t>Water</a:t>
            </a:r>
            <a:r>
              <a:rPr lang="en-US" sz="1600">
                <a:solidFill>
                  <a:srgbClr val="002060"/>
                </a:solidFill>
              </a:rPr>
              <a:t>sheds (</a:t>
            </a:r>
            <a:r>
              <a:rPr lang="en-US" sz="1600">
                <a:solidFill>
                  <a:srgbClr val="00B0F0"/>
                </a:solidFill>
              </a:rPr>
              <a:t>ClearWater</a:t>
            </a:r>
            <a:r>
              <a:rPr lang="en-US" sz="1600">
                <a:solidFill>
                  <a:srgbClr val="002060"/>
                </a:solidFill>
              </a:rPr>
              <a:t>) provides environmental simulation capabilities that leverage existing hydrologic and hydraulic (H&amp;H) models.</a:t>
            </a:r>
          </a:p>
        </p:txBody>
      </p:sp>
      <p:pic>
        <p:nvPicPr>
          <p:cNvPr id="34" name="Picture 33">
            <a:extLst>
              <a:ext uri="{FF2B5EF4-FFF2-40B4-BE49-F238E27FC236}">
                <a16:creationId xmlns:a16="http://schemas.microsoft.com/office/drawing/2014/main" id="{07417307-9EE4-CC43-C42B-464B2D7347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9236" y="658213"/>
            <a:ext cx="2223005" cy="1480460"/>
          </a:xfrm>
          <a:prstGeom prst="rect">
            <a:avLst/>
          </a:prstGeom>
        </p:spPr>
      </p:pic>
      <p:pic>
        <p:nvPicPr>
          <p:cNvPr id="35" name="3B9EDC3A-5A43-47AD-A27E-2E003642831F">
            <a:extLst>
              <a:ext uri="{FF2B5EF4-FFF2-40B4-BE49-F238E27FC236}">
                <a16:creationId xmlns:a16="http://schemas.microsoft.com/office/drawing/2014/main" id="{4BB996A1-98B2-BC4C-A423-0ED4F12F24E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184506" y="2187219"/>
            <a:ext cx="2724215" cy="147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72803D06-0F48-F922-7328-AE39661DF3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84633" y="3731353"/>
            <a:ext cx="1635944" cy="2454057"/>
          </a:xfrm>
          <a:prstGeom prst="rect">
            <a:avLst/>
          </a:prstGeom>
          <a:ln w="3175">
            <a:solidFill>
              <a:schemeClr val="tx1"/>
            </a:solidFill>
          </a:ln>
        </p:spPr>
      </p:pic>
      <p:pic>
        <p:nvPicPr>
          <p:cNvPr id="38" name="Picture 4" descr="Figure 6-2. RAS Mapper with Default Results Layers shown.">
            <a:extLst>
              <a:ext uri="{FF2B5EF4-FFF2-40B4-BE49-F238E27FC236}">
                <a16:creationId xmlns:a16="http://schemas.microsoft.com/office/drawing/2014/main" id="{C9B0FDA6-3AF2-8024-CA04-717C5DCA221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97972" y="4633298"/>
            <a:ext cx="2640387" cy="1480460"/>
          </a:xfrm>
          <a:prstGeom prst="rect">
            <a:avLst/>
          </a:prstGeom>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92B585EE-0D16-B015-7B00-09E1211445B1}"/>
              </a:ext>
            </a:extLst>
          </p:cNvPr>
          <p:cNvGrpSpPr/>
          <p:nvPr/>
        </p:nvGrpSpPr>
        <p:grpSpPr>
          <a:xfrm>
            <a:off x="6596279" y="3009983"/>
            <a:ext cx="1650676" cy="1478554"/>
            <a:chOff x="6224584" y="1859976"/>
            <a:chExt cx="2498376" cy="2237861"/>
          </a:xfrm>
        </p:grpSpPr>
        <p:sp>
          <p:nvSpPr>
            <p:cNvPr id="41" name="Rectangle 40">
              <a:extLst>
                <a:ext uri="{FF2B5EF4-FFF2-40B4-BE49-F238E27FC236}">
                  <a16:creationId xmlns:a16="http://schemas.microsoft.com/office/drawing/2014/main" id="{1E386520-08E9-F869-F027-6AE11BDB17F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1C87125-F818-D78C-6D84-4045C7F878B2}"/>
                </a:ext>
              </a:extLst>
            </p:cNvPr>
            <p:cNvGrpSpPr/>
            <p:nvPr/>
          </p:nvGrpSpPr>
          <p:grpSpPr>
            <a:xfrm>
              <a:off x="6224584" y="1859976"/>
              <a:ext cx="2498376" cy="2237861"/>
              <a:chOff x="6224584" y="1859976"/>
              <a:chExt cx="2498376" cy="2237861"/>
            </a:xfrm>
          </p:grpSpPr>
          <p:pic>
            <p:nvPicPr>
              <p:cNvPr id="43" name="Picture 8" descr="w2">
                <a:extLst>
                  <a:ext uri="{FF2B5EF4-FFF2-40B4-BE49-F238E27FC236}">
                    <a16:creationId xmlns:a16="http://schemas.microsoft.com/office/drawing/2014/main" id="{5F5B7F9C-B712-8522-F202-3F5B7269887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24584" y="1859976"/>
                <a:ext cx="2476079" cy="223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EFB0DBE5-CBFD-8103-A9AF-AE727328F556}"/>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grpSp>
      </p:grpSp>
      <p:pic>
        <p:nvPicPr>
          <p:cNvPr id="32" name="Picture 31" descr="A picture containing cake, birthday, indoor, decorated&#10;&#10;Description automatically generated">
            <a:extLst>
              <a:ext uri="{FF2B5EF4-FFF2-40B4-BE49-F238E27FC236}">
                <a16:creationId xmlns:a16="http://schemas.microsoft.com/office/drawing/2014/main" id="{171E2A58-C663-F0D1-CD17-6F59C2AAE1E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38241" y="1836762"/>
            <a:ext cx="3270366" cy="4628050"/>
          </a:xfrm>
          <a:prstGeom prst="rect">
            <a:avLst/>
          </a:prstGeom>
          <a:ln w="3175">
            <a:noFill/>
          </a:ln>
        </p:spPr>
      </p:pic>
      <p:sp>
        <p:nvSpPr>
          <p:cNvPr id="57" name="Content Placeholder 4">
            <a:extLst>
              <a:ext uri="{FF2B5EF4-FFF2-40B4-BE49-F238E27FC236}">
                <a16:creationId xmlns:a16="http://schemas.microsoft.com/office/drawing/2014/main" id="{A6D68CAD-AE89-C7CE-0AE2-D20E6B90AA72}"/>
              </a:ext>
            </a:extLst>
          </p:cNvPr>
          <p:cNvSpPr txBox="1">
            <a:spLocks/>
          </p:cNvSpPr>
          <p:nvPr/>
        </p:nvSpPr>
        <p:spPr>
          <a:xfrm>
            <a:off x="10214811" y="216117"/>
            <a:ext cx="1933075" cy="1813830"/>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400">
                <a:solidFill>
                  <a:srgbClr val="1294F5"/>
                </a:solidFill>
              </a:rPr>
              <a:t>Temperature</a:t>
            </a:r>
          </a:p>
          <a:p>
            <a:pPr>
              <a:lnSpc>
                <a:spcPct val="80000"/>
              </a:lnSpc>
            </a:pPr>
            <a:r>
              <a:rPr lang="en-US" sz="1400">
                <a:solidFill>
                  <a:srgbClr val="1294F5"/>
                </a:solidFill>
              </a:rPr>
              <a:t>Nutrients</a:t>
            </a:r>
          </a:p>
          <a:p>
            <a:pPr>
              <a:lnSpc>
                <a:spcPct val="80000"/>
              </a:lnSpc>
            </a:pPr>
            <a:r>
              <a:rPr lang="en-US" sz="1400">
                <a:solidFill>
                  <a:srgbClr val="1294F5"/>
                </a:solidFill>
              </a:rPr>
              <a:t>Dissolved Oxygen</a:t>
            </a:r>
          </a:p>
          <a:p>
            <a:pPr>
              <a:lnSpc>
                <a:spcPct val="80000"/>
              </a:lnSpc>
            </a:pPr>
            <a:r>
              <a:rPr lang="en-US" sz="1400">
                <a:solidFill>
                  <a:srgbClr val="1294F5"/>
                </a:solidFill>
              </a:rPr>
              <a:t>Algae</a:t>
            </a:r>
          </a:p>
          <a:p>
            <a:pPr>
              <a:lnSpc>
                <a:spcPct val="80000"/>
              </a:lnSpc>
            </a:pPr>
            <a:r>
              <a:rPr lang="en-US" sz="1400">
                <a:solidFill>
                  <a:srgbClr val="1294F5"/>
                </a:solidFill>
              </a:rPr>
              <a:t>Metals</a:t>
            </a:r>
          </a:p>
          <a:p>
            <a:pPr>
              <a:lnSpc>
                <a:spcPct val="80000"/>
              </a:lnSpc>
            </a:pPr>
            <a:r>
              <a:rPr lang="en-US" sz="1400">
                <a:solidFill>
                  <a:srgbClr val="1294F5"/>
                </a:solidFill>
              </a:rPr>
              <a:t>Contaminants</a:t>
            </a:r>
          </a:p>
        </p:txBody>
      </p:sp>
      <p:sp>
        <p:nvSpPr>
          <p:cNvPr id="3" name="TextBox 2">
            <a:extLst>
              <a:ext uri="{FF2B5EF4-FFF2-40B4-BE49-F238E27FC236}">
                <a16:creationId xmlns:a16="http://schemas.microsoft.com/office/drawing/2014/main" id="{1606453A-DC97-4DD6-6BAD-3FAB6C74AAF3}"/>
              </a:ext>
            </a:extLst>
          </p:cNvPr>
          <p:cNvSpPr txBox="1"/>
          <p:nvPr/>
        </p:nvSpPr>
        <p:spPr>
          <a:xfrm>
            <a:off x="198967" y="5776825"/>
            <a:ext cx="535130" cy="507831"/>
          </a:xfrm>
          <a:prstGeom prst="rect">
            <a:avLst/>
          </a:prstGeom>
          <a:solidFill>
            <a:schemeClr val="bg1">
              <a:lumMod val="95000"/>
            </a:schemeClr>
          </a:solidFill>
          <a:ln w="3175">
            <a:solidFill>
              <a:schemeClr val="bg1">
                <a:lumMod val="75000"/>
              </a:schemeClr>
            </a:solidFill>
          </a:ln>
        </p:spPr>
        <p:txBody>
          <a:bodyPr wrap="square" rtlCol="0">
            <a:spAutoFit/>
          </a:bodyPr>
          <a:lstStyle/>
          <a:p>
            <a:r>
              <a:rPr lang="en-US" sz="900">
                <a:solidFill>
                  <a:srgbClr val="92D050"/>
                </a:solidFill>
              </a:rPr>
              <a:t>Key:</a:t>
            </a:r>
          </a:p>
          <a:p>
            <a:r>
              <a:rPr lang="en-US" sz="900">
                <a:solidFill>
                  <a:srgbClr val="92D050"/>
                </a:solidFill>
              </a:rPr>
              <a:t>ERDC</a:t>
            </a:r>
          </a:p>
          <a:p>
            <a:r>
              <a:rPr lang="en-US" sz="900">
                <a:solidFill>
                  <a:srgbClr val="00B0F0"/>
                </a:solidFill>
              </a:rPr>
              <a:t>HEC</a:t>
            </a:r>
          </a:p>
        </p:txBody>
      </p:sp>
    </p:spTree>
    <p:extLst>
      <p:ext uri="{BB962C8B-B14F-4D97-AF65-F5344CB8AC3E}">
        <p14:creationId xmlns:p14="http://schemas.microsoft.com/office/powerpoint/2010/main" val="318095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CLASSIFIED Content">
  <a:themeElements>
    <a:clrScheme name="Custom 1">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4F80F93948FD4DB717B06BAC736DB7" ma:contentTypeVersion="6" ma:contentTypeDescription="Create a new document." ma:contentTypeScope="" ma:versionID="1fb2687be6eb9c9fda40fdd2326c1b54">
  <xsd:schema xmlns:xsd="http://www.w3.org/2001/XMLSchema" xmlns:xs="http://www.w3.org/2001/XMLSchema" xmlns:p="http://schemas.microsoft.com/office/2006/metadata/properties" xmlns:ns2="d4c24b8b-096e-4143-891d-1113b390eb51" xmlns:ns3="578f1fe1-7127-47ff-8380-7277af729318" targetNamespace="http://schemas.microsoft.com/office/2006/metadata/properties" ma:root="true" ma:fieldsID="3ee23896cd081cd24e447975cb0f9e62" ns2:_="" ns3:_="">
    <xsd:import namespace="d4c24b8b-096e-4143-891d-1113b390eb51"/>
    <xsd:import namespace="578f1fe1-7127-47ff-8380-7277af72931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c24b8b-096e-4143-891d-1113b390eb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78f1fe1-7127-47ff-8380-7277af72931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78f1fe1-7127-47ff-8380-7277af729318">
      <UserInfo>
        <DisplayName>Billy E. Johnson</DisplayName>
        <AccountId>24</AccountId>
        <AccountType/>
      </UserInfo>
      <UserInfo>
        <DisplayName>Tad Slawecki</DisplayName>
        <AccountId>21</AccountId>
        <AccountType/>
      </UserInfo>
      <UserInfo>
        <DisplayName>Jason Rutyna</DisplayName>
        <AccountId>12</AccountId>
        <AccountType/>
      </UserInfo>
      <UserInfo>
        <DisplayName>Sarah Jordan</DisplayName>
        <AccountId>18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EA9C3B-F98E-4EC9-9DB4-4A1D930A2A6A}">
  <ds:schemaRefs>
    <ds:schemaRef ds:uri="578f1fe1-7127-47ff-8380-7277af729318"/>
    <ds:schemaRef ds:uri="d4c24b8b-096e-4143-891d-1113b390eb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6684DE1-5E0A-427C-9117-6BAAFACEF0EC}">
  <ds:schemaRefs>
    <ds:schemaRef ds:uri="578f1fe1-7127-47ff-8380-7277af729318"/>
    <ds:schemaRef ds:uri="d4c24b8b-096e-4143-891d-1113b390eb5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4FEA60-1FA6-4145-BB6C-7E3007D495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TotalTime>
  <Words>3286</Words>
  <Application>Microsoft Macintosh PowerPoint</Application>
  <PresentationFormat>Widescreen</PresentationFormat>
  <Paragraphs>411</Paragraphs>
  <Slides>42</Slides>
  <Notes>38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-apple-system</vt:lpstr>
      <vt:lpstr>Aptos</vt:lpstr>
      <vt:lpstr>Arial</vt:lpstr>
      <vt:lpstr>Calibri</vt:lpstr>
      <vt:lpstr>Calibri Light</vt:lpstr>
      <vt:lpstr>Courier New</vt:lpstr>
      <vt:lpstr>Noto Sans Symbols</vt:lpstr>
      <vt:lpstr>Symbol</vt:lpstr>
      <vt:lpstr>Verdana</vt:lpstr>
      <vt:lpstr>Office Theme</vt:lpstr>
      <vt:lpstr>UNCLASSIFIED Content</vt:lpstr>
      <vt:lpstr>PowerPoint Presentation</vt:lpstr>
      <vt:lpstr>Motivation and Background </vt:lpstr>
      <vt:lpstr>Introduction: Nutrient Flow through Ecosystems</vt:lpstr>
      <vt:lpstr>Introduction: Nutrient Flow and Disturbances</vt:lpstr>
      <vt:lpstr>Introduction: Nutrient Flow and Invasive Species</vt:lpstr>
      <vt:lpstr>Introduction: Simulation of Nutrient Flow at Watershed Scales</vt:lpstr>
      <vt:lpstr>Introduction: Project Objective</vt:lpstr>
      <vt:lpstr>ERDC Environmental Modeling Capabilities</vt:lpstr>
      <vt:lpstr>Water Quality and Environmental Systems Modeling</vt:lpstr>
      <vt:lpstr>Model Dimensions: River-Floodplain System</vt:lpstr>
      <vt:lpstr>ClearWater-Riverine: 2D Water Quality Modeling with HEC-RAS and GSSHA </vt:lpstr>
      <vt:lpstr>Developing Python versions of TSM &amp; NSM</vt:lpstr>
      <vt:lpstr>Nutrient Simulation Module (NSM) Processes</vt:lpstr>
      <vt:lpstr>Developing new Python-based Modules</vt:lpstr>
      <vt:lpstr>Temperature Simulation Module (TSM) Processes</vt:lpstr>
      <vt:lpstr>Testing TSM and Path Forward for NSM</vt:lpstr>
      <vt:lpstr>Framework and Model Coupling</vt:lpstr>
      <vt:lpstr>Modern Scientific Python</vt:lpstr>
      <vt:lpstr>Model Coupling</vt:lpstr>
      <vt:lpstr>Running Clearwater-Riverine and Clearwater-Modules Individually </vt:lpstr>
      <vt:lpstr>Running Clearwater-Riverine and Clearwater-Modules as Linked Models </vt:lpstr>
      <vt:lpstr>Clearwater Demonstration</vt:lpstr>
      <vt:lpstr>Demo Case Study: Sumwere Creek — Domain &amp; Mesh</vt:lpstr>
      <vt:lpstr>Demo Case Study: Sumwere Creek — Hydrodynamic Boundary Conditions</vt:lpstr>
      <vt:lpstr>Demo Case Study: Sumwere Creek – Depth at Start of Simulation</vt:lpstr>
      <vt:lpstr>Demo Case Study: Sumwere Creek — Depth at End of Simulation</vt:lpstr>
      <vt:lpstr>Demo Case Study: Sumwere Creek — Depth at End of Simulation</vt:lpstr>
      <vt:lpstr>Demo Case Study: Sumwere Creek — Velocity at End of Simulation</vt:lpstr>
      <vt:lpstr>Demo Case Study: Sumwere Creek — TSM Temperature Boundary Conditions</vt:lpstr>
      <vt:lpstr>Demo Case Study: Sumwere Creek — TSM Temperature Boundary Timeseries</vt:lpstr>
      <vt:lpstr>Demo Case Study: Sumwere Creek — TSM Meteorological Timeseries</vt:lpstr>
      <vt:lpstr>Results – Model Spin-Up</vt:lpstr>
      <vt:lpstr>Results – Model Spin-Up</vt:lpstr>
      <vt:lpstr>Results – Warm Powerplant Inflows</vt:lpstr>
      <vt:lpstr>Results – Impact of TSM</vt:lpstr>
      <vt:lpstr>Results – Impact of TSM</vt:lpstr>
      <vt:lpstr>Results – Interactive Visualization</vt:lpstr>
      <vt:lpstr>Results – Interactive Visualization Live Demo</vt:lpstr>
      <vt:lpstr>Summary</vt:lpstr>
      <vt:lpstr>Benefits</vt:lpstr>
      <vt:lpstr>Implications for Next Generation Ecological Modeling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Steissberg</dc:creator>
  <cp:lastModifiedBy>Steissberg, Todd E ERDC-RDE-EL-CA CIV</cp:lastModifiedBy>
  <cp:revision>62</cp:revision>
  <dcterms:created xsi:type="dcterms:W3CDTF">2021-12-08T05:01:06Z</dcterms:created>
  <dcterms:modified xsi:type="dcterms:W3CDTF">2024-02-13T02:25:43Z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0x010100424F80F93948FD4DB717B06BAC736DB7</vt:lpwstr>
  </property>
</Properties>
</file>